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8" r:id="rId2"/>
    <p:sldId id="261" r:id="rId3"/>
    <p:sldId id="262" r:id="rId4"/>
    <p:sldId id="256" r:id="rId5"/>
    <p:sldId id="259" r:id="rId6"/>
    <p:sldId id="260"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833"/>
    <p:restoredTop sz="82394"/>
  </p:normalViewPr>
  <p:slideViewPr>
    <p:cSldViewPr snapToGrid="0" snapToObjects="1">
      <p:cViewPr varScale="1">
        <p:scale>
          <a:sx n="69" d="100"/>
          <a:sy n="69" d="100"/>
        </p:scale>
        <p:origin x="216" y="864"/>
      </p:cViewPr>
      <p:guideLst/>
    </p:cSldViewPr>
  </p:slideViewPr>
  <p:notesTextViewPr>
    <p:cViewPr>
      <p:scale>
        <a:sx n="1" d="1"/>
        <a:sy n="1" d="1"/>
      </p:scale>
      <p:origin x="0" y="-33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213CB4-5296-FE48-8E34-84ED056D94F1}" type="doc">
      <dgm:prSet loTypeId="urn:microsoft.com/office/officeart/2005/8/layout/default" loCatId="" qsTypeId="urn:microsoft.com/office/officeart/2005/8/quickstyle/simple1" qsCatId="simple" csTypeId="urn:microsoft.com/office/officeart/2005/8/colors/accent0_3" csCatId="mainScheme" phldr="1"/>
      <dgm:spPr/>
      <dgm:t>
        <a:bodyPr/>
        <a:lstStyle/>
        <a:p>
          <a:endParaRPr lang="en-US"/>
        </a:p>
      </dgm:t>
    </dgm:pt>
    <dgm:pt modelId="{9FF4B912-D19E-E247-869E-FE4486BBBBF9}">
      <dgm:prSet phldrT="[Text]"/>
      <dgm:spPr/>
      <dgm:t>
        <a:bodyPr/>
        <a:lstStyle/>
        <a:p>
          <a:r>
            <a:rPr lang="en-US" b="1" dirty="0">
              <a:latin typeface="+mj-lt"/>
            </a:rPr>
            <a:t>50% </a:t>
          </a:r>
          <a:r>
            <a:rPr lang="en-US" dirty="0">
              <a:latin typeface="+mj-lt"/>
            </a:rPr>
            <a:t>of police shooting victims are white, yet over </a:t>
          </a:r>
          <a:r>
            <a:rPr lang="en-US" b="1" dirty="0">
              <a:latin typeface="+mj-lt"/>
            </a:rPr>
            <a:t>75% </a:t>
          </a:r>
          <a:r>
            <a:rPr lang="en-US" dirty="0">
              <a:latin typeface="+mj-lt"/>
            </a:rPr>
            <a:t>of the US population is white</a:t>
          </a:r>
        </a:p>
      </dgm:t>
    </dgm:pt>
    <dgm:pt modelId="{47DFFEE3-B528-3244-9079-ED73FC0A4295}" type="parTrans" cxnId="{DBE9A097-AE9A-7D4F-8379-12D84E847CFE}">
      <dgm:prSet/>
      <dgm:spPr/>
      <dgm:t>
        <a:bodyPr/>
        <a:lstStyle/>
        <a:p>
          <a:endParaRPr lang="en-US"/>
        </a:p>
      </dgm:t>
    </dgm:pt>
    <dgm:pt modelId="{2961B0E6-29D8-F242-A87D-12E65BDD78BF}" type="sibTrans" cxnId="{DBE9A097-AE9A-7D4F-8379-12D84E847CFE}">
      <dgm:prSet/>
      <dgm:spPr/>
      <dgm:t>
        <a:bodyPr/>
        <a:lstStyle/>
        <a:p>
          <a:endParaRPr lang="en-US"/>
        </a:p>
      </dgm:t>
    </dgm:pt>
    <dgm:pt modelId="{C89C8DA0-A8F1-D54F-95CF-9749A2EEBD70}">
      <dgm:prSet/>
      <dgm:spPr/>
      <dgm:t>
        <a:bodyPr/>
        <a:lstStyle/>
        <a:p>
          <a:r>
            <a:rPr lang="en-US" b="1" dirty="0">
              <a:latin typeface="+mj-lt"/>
            </a:rPr>
            <a:t>Over 25% </a:t>
          </a:r>
          <a:r>
            <a:rPr lang="en-US" dirty="0">
              <a:latin typeface="+mj-lt"/>
            </a:rPr>
            <a:t>of police shooting victims are black, yet only 13% of the US population is black</a:t>
          </a:r>
        </a:p>
      </dgm:t>
    </dgm:pt>
    <dgm:pt modelId="{28608323-E8DF-A443-BA1C-8B0F5AEE0A1F}" type="parTrans" cxnId="{B182A49C-A96C-4649-8A7E-098CE4A05D3B}">
      <dgm:prSet/>
      <dgm:spPr/>
      <dgm:t>
        <a:bodyPr/>
        <a:lstStyle/>
        <a:p>
          <a:endParaRPr lang="en-US"/>
        </a:p>
      </dgm:t>
    </dgm:pt>
    <dgm:pt modelId="{D5DD34B3-834D-D744-8BA5-6BEDCE5984E7}" type="sibTrans" cxnId="{B182A49C-A96C-4649-8A7E-098CE4A05D3B}">
      <dgm:prSet/>
      <dgm:spPr/>
      <dgm:t>
        <a:bodyPr/>
        <a:lstStyle/>
        <a:p>
          <a:endParaRPr lang="en-US"/>
        </a:p>
      </dgm:t>
    </dgm:pt>
    <dgm:pt modelId="{DE090E05-E3D1-A34F-BD03-CDE8B64E5BB2}">
      <dgm:prSet/>
      <dgm:spPr/>
      <dgm:t>
        <a:bodyPr/>
        <a:lstStyle/>
        <a:p>
          <a:r>
            <a:rPr lang="en-US" b="1" dirty="0">
              <a:latin typeface="+mj-lt"/>
            </a:rPr>
            <a:t>Less than 25% </a:t>
          </a:r>
          <a:r>
            <a:rPr lang="en-US" dirty="0">
              <a:latin typeface="+mj-lt"/>
            </a:rPr>
            <a:t>of victims exhibited signs of a mental illness prior to being killed</a:t>
          </a:r>
        </a:p>
      </dgm:t>
    </dgm:pt>
    <dgm:pt modelId="{A4E02BAB-1CFD-F44E-B4B2-D208D433ABFC}" type="parTrans" cxnId="{72736EE5-769D-4D46-A0F2-955D1279336B}">
      <dgm:prSet/>
      <dgm:spPr/>
      <dgm:t>
        <a:bodyPr/>
        <a:lstStyle/>
        <a:p>
          <a:endParaRPr lang="en-US"/>
        </a:p>
      </dgm:t>
    </dgm:pt>
    <dgm:pt modelId="{9338ADBE-8773-ED41-B1C5-6D648D19BF93}" type="sibTrans" cxnId="{72736EE5-769D-4D46-A0F2-955D1279336B}">
      <dgm:prSet/>
      <dgm:spPr/>
      <dgm:t>
        <a:bodyPr/>
        <a:lstStyle/>
        <a:p>
          <a:endParaRPr lang="en-US"/>
        </a:p>
      </dgm:t>
    </dgm:pt>
    <dgm:pt modelId="{8E6ECD3A-B512-D548-A289-D164B632F790}">
      <dgm:prSet/>
      <dgm:spPr/>
      <dgm:t>
        <a:bodyPr/>
        <a:lstStyle/>
        <a:p>
          <a:r>
            <a:rPr lang="en-US" b="1" dirty="0">
              <a:latin typeface="+mj-lt"/>
            </a:rPr>
            <a:t>Only 5% </a:t>
          </a:r>
          <a:r>
            <a:rPr lang="en-US" dirty="0">
              <a:latin typeface="+mj-lt"/>
            </a:rPr>
            <a:t>of victims were tased prior to being shot</a:t>
          </a:r>
        </a:p>
      </dgm:t>
    </dgm:pt>
    <dgm:pt modelId="{AB376C66-C959-204C-A388-F042F7925515}" type="parTrans" cxnId="{C2223BBF-07EE-5E4A-8900-44902BFA3A92}">
      <dgm:prSet/>
      <dgm:spPr/>
      <dgm:t>
        <a:bodyPr/>
        <a:lstStyle/>
        <a:p>
          <a:endParaRPr lang="en-US"/>
        </a:p>
      </dgm:t>
    </dgm:pt>
    <dgm:pt modelId="{936BDCB1-7307-6F4D-BBB5-92A500D3362C}" type="sibTrans" cxnId="{C2223BBF-07EE-5E4A-8900-44902BFA3A92}">
      <dgm:prSet/>
      <dgm:spPr/>
      <dgm:t>
        <a:bodyPr/>
        <a:lstStyle/>
        <a:p>
          <a:endParaRPr lang="en-US"/>
        </a:p>
      </dgm:t>
    </dgm:pt>
    <dgm:pt modelId="{1333F160-2739-7F41-B548-85376A1A7B89}">
      <dgm:prSet/>
      <dgm:spPr/>
      <dgm:t>
        <a:bodyPr/>
        <a:lstStyle/>
        <a:p>
          <a:r>
            <a:rPr lang="en-US" b="1" dirty="0">
              <a:latin typeface="+mj-lt"/>
            </a:rPr>
            <a:t>Over 70% </a:t>
          </a:r>
          <a:r>
            <a:rPr lang="en-US" dirty="0">
              <a:latin typeface="+mj-lt"/>
            </a:rPr>
            <a:t>of victims were armed with either a knife or a gun when they were killed</a:t>
          </a:r>
        </a:p>
      </dgm:t>
    </dgm:pt>
    <dgm:pt modelId="{0ECEDE6A-CDFC-F947-A10A-76D9FD3AAD12}" type="parTrans" cxnId="{287351DB-315B-AC4C-93E4-DD64C114DF82}">
      <dgm:prSet/>
      <dgm:spPr/>
      <dgm:t>
        <a:bodyPr/>
        <a:lstStyle/>
        <a:p>
          <a:endParaRPr lang="en-US"/>
        </a:p>
      </dgm:t>
    </dgm:pt>
    <dgm:pt modelId="{D1878658-53FB-3643-9C2D-8180B7ECDDEE}" type="sibTrans" cxnId="{287351DB-315B-AC4C-93E4-DD64C114DF82}">
      <dgm:prSet/>
      <dgm:spPr/>
      <dgm:t>
        <a:bodyPr/>
        <a:lstStyle/>
        <a:p>
          <a:endParaRPr lang="en-US"/>
        </a:p>
      </dgm:t>
    </dgm:pt>
    <dgm:pt modelId="{D46E0B3E-CF59-7848-8DB2-9177B996D99E}" type="pres">
      <dgm:prSet presAssocID="{E3213CB4-5296-FE48-8E34-84ED056D94F1}" presName="diagram" presStyleCnt="0">
        <dgm:presLayoutVars>
          <dgm:dir/>
          <dgm:resizeHandles val="exact"/>
        </dgm:presLayoutVars>
      </dgm:prSet>
      <dgm:spPr/>
    </dgm:pt>
    <dgm:pt modelId="{C2E3601C-B89C-A64B-8722-96B62D7D38BD}" type="pres">
      <dgm:prSet presAssocID="{9FF4B912-D19E-E247-869E-FE4486BBBBF9}" presName="node" presStyleLbl="node1" presStyleIdx="0" presStyleCnt="5">
        <dgm:presLayoutVars>
          <dgm:bulletEnabled val="1"/>
        </dgm:presLayoutVars>
      </dgm:prSet>
      <dgm:spPr/>
    </dgm:pt>
    <dgm:pt modelId="{12ABC731-D732-014E-B880-0DC441FB37ED}" type="pres">
      <dgm:prSet presAssocID="{2961B0E6-29D8-F242-A87D-12E65BDD78BF}" presName="sibTrans" presStyleCnt="0"/>
      <dgm:spPr/>
    </dgm:pt>
    <dgm:pt modelId="{5802AAE1-82B5-D14E-8FA1-B7F1D220E907}" type="pres">
      <dgm:prSet presAssocID="{C89C8DA0-A8F1-D54F-95CF-9749A2EEBD70}" presName="node" presStyleLbl="node1" presStyleIdx="1" presStyleCnt="5">
        <dgm:presLayoutVars>
          <dgm:bulletEnabled val="1"/>
        </dgm:presLayoutVars>
      </dgm:prSet>
      <dgm:spPr/>
    </dgm:pt>
    <dgm:pt modelId="{C86334D2-2593-824D-AAB8-E195B60CAE82}" type="pres">
      <dgm:prSet presAssocID="{D5DD34B3-834D-D744-8BA5-6BEDCE5984E7}" presName="sibTrans" presStyleCnt="0"/>
      <dgm:spPr/>
    </dgm:pt>
    <dgm:pt modelId="{4D02FF0D-3017-6947-BA62-C465B1ACA31F}" type="pres">
      <dgm:prSet presAssocID="{DE090E05-E3D1-A34F-BD03-CDE8B64E5BB2}" presName="node" presStyleLbl="node1" presStyleIdx="2" presStyleCnt="5">
        <dgm:presLayoutVars>
          <dgm:bulletEnabled val="1"/>
        </dgm:presLayoutVars>
      </dgm:prSet>
      <dgm:spPr/>
    </dgm:pt>
    <dgm:pt modelId="{5EB884C3-46FB-244B-B50E-91B469DD9535}" type="pres">
      <dgm:prSet presAssocID="{9338ADBE-8773-ED41-B1C5-6D648D19BF93}" presName="sibTrans" presStyleCnt="0"/>
      <dgm:spPr/>
    </dgm:pt>
    <dgm:pt modelId="{59BBC43A-7BBB-9F43-8B91-EE4C232F00FD}" type="pres">
      <dgm:prSet presAssocID="{8E6ECD3A-B512-D548-A289-D164B632F790}" presName="node" presStyleLbl="node1" presStyleIdx="3" presStyleCnt="5">
        <dgm:presLayoutVars>
          <dgm:bulletEnabled val="1"/>
        </dgm:presLayoutVars>
      </dgm:prSet>
      <dgm:spPr/>
    </dgm:pt>
    <dgm:pt modelId="{CDA6441F-641B-3341-A011-B7D43720F476}" type="pres">
      <dgm:prSet presAssocID="{936BDCB1-7307-6F4D-BBB5-92A500D3362C}" presName="sibTrans" presStyleCnt="0"/>
      <dgm:spPr/>
    </dgm:pt>
    <dgm:pt modelId="{312CA247-240B-8045-96E5-2618EAD5D8A9}" type="pres">
      <dgm:prSet presAssocID="{1333F160-2739-7F41-B548-85376A1A7B89}" presName="node" presStyleLbl="node1" presStyleIdx="4" presStyleCnt="5">
        <dgm:presLayoutVars>
          <dgm:bulletEnabled val="1"/>
        </dgm:presLayoutVars>
      </dgm:prSet>
      <dgm:spPr/>
    </dgm:pt>
  </dgm:ptLst>
  <dgm:cxnLst>
    <dgm:cxn modelId="{A3DE0123-0ADD-694B-B28D-DA2D3EC67CA1}" type="presOf" srcId="{9FF4B912-D19E-E247-869E-FE4486BBBBF9}" destId="{C2E3601C-B89C-A64B-8722-96B62D7D38BD}" srcOrd="0" destOrd="0" presId="urn:microsoft.com/office/officeart/2005/8/layout/default"/>
    <dgm:cxn modelId="{AC38F333-E9F2-3642-B9E5-3C0A65CB2376}" type="presOf" srcId="{8E6ECD3A-B512-D548-A289-D164B632F790}" destId="{59BBC43A-7BBB-9F43-8B91-EE4C232F00FD}" srcOrd="0" destOrd="0" presId="urn:microsoft.com/office/officeart/2005/8/layout/default"/>
    <dgm:cxn modelId="{B3056F39-75F6-684C-919D-2C739C3DEF05}" type="presOf" srcId="{DE090E05-E3D1-A34F-BD03-CDE8B64E5BB2}" destId="{4D02FF0D-3017-6947-BA62-C465B1ACA31F}" srcOrd="0" destOrd="0" presId="urn:microsoft.com/office/officeart/2005/8/layout/default"/>
    <dgm:cxn modelId="{DBE9A097-AE9A-7D4F-8379-12D84E847CFE}" srcId="{E3213CB4-5296-FE48-8E34-84ED056D94F1}" destId="{9FF4B912-D19E-E247-869E-FE4486BBBBF9}" srcOrd="0" destOrd="0" parTransId="{47DFFEE3-B528-3244-9079-ED73FC0A4295}" sibTransId="{2961B0E6-29D8-F242-A87D-12E65BDD78BF}"/>
    <dgm:cxn modelId="{B182A49C-A96C-4649-8A7E-098CE4A05D3B}" srcId="{E3213CB4-5296-FE48-8E34-84ED056D94F1}" destId="{C89C8DA0-A8F1-D54F-95CF-9749A2EEBD70}" srcOrd="1" destOrd="0" parTransId="{28608323-E8DF-A443-BA1C-8B0F5AEE0A1F}" sibTransId="{D5DD34B3-834D-D744-8BA5-6BEDCE5984E7}"/>
    <dgm:cxn modelId="{6553D9A6-4FBC-B346-8D69-A31BC0B7EAEA}" type="presOf" srcId="{C89C8DA0-A8F1-D54F-95CF-9749A2EEBD70}" destId="{5802AAE1-82B5-D14E-8FA1-B7F1D220E907}" srcOrd="0" destOrd="0" presId="urn:microsoft.com/office/officeart/2005/8/layout/default"/>
    <dgm:cxn modelId="{86BE01A7-C44A-7F46-A1F0-787514448FD2}" type="presOf" srcId="{1333F160-2739-7F41-B548-85376A1A7B89}" destId="{312CA247-240B-8045-96E5-2618EAD5D8A9}" srcOrd="0" destOrd="0" presId="urn:microsoft.com/office/officeart/2005/8/layout/default"/>
    <dgm:cxn modelId="{C2223BBF-07EE-5E4A-8900-44902BFA3A92}" srcId="{E3213CB4-5296-FE48-8E34-84ED056D94F1}" destId="{8E6ECD3A-B512-D548-A289-D164B632F790}" srcOrd="3" destOrd="0" parTransId="{AB376C66-C959-204C-A388-F042F7925515}" sibTransId="{936BDCB1-7307-6F4D-BBB5-92A500D3362C}"/>
    <dgm:cxn modelId="{8D62F7CA-8A0B-5348-840B-D0E856F95F75}" type="presOf" srcId="{E3213CB4-5296-FE48-8E34-84ED056D94F1}" destId="{D46E0B3E-CF59-7848-8DB2-9177B996D99E}" srcOrd="0" destOrd="0" presId="urn:microsoft.com/office/officeart/2005/8/layout/default"/>
    <dgm:cxn modelId="{287351DB-315B-AC4C-93E4-DD64C114DF82}" srcId="{E3213CB4-5296-FE48-8E34-84ED056D94F1}" destId="{1333F160-2739-7F41-B548-85376A1A7B89}" srcOrd="4" destOrd="0" parTransId="{0ECEDE6A-CDFC-F947-A10A-76D9FD3AAD12}" sibTransId="{D1878658-53FB-3643-9C2D-8180B7ECDDEE}"/>
    <dgm:cxn modelId="{72736EE5-769D-4D46-A0F2-955D1279336B}" srcId="{E3213CB4-5296-FE48-8E34-84ED056D94F1}" destId="{DE090E05-E3D1-A34F-BD03-CDE8B64E5BB2}" srcOrd="2" destOrd="0" parTransId="{A4E02BAB-1CFD-F44E-B4B2-D208D433ABFC}" sibTransId="{9338ADBE-8773-ED41-B1C5-6D648D19BF93}"/>
    <dgm:cxn modelId="{6303F3F0-0EF4-444D-8837-26CEEE2865E0}" type="presParOf" srcId="{D46E0B3E-CF59-7848-8DB2-9177B996D99E}" destId="{C2E3601C-B89C-A64B-8722-96B62D7D38BD}" srcOrd="0" destOrd="0" presId="urn:microsoft.com/office/officeart/2005/8/layout/default"/>
    <dgm:cxn modelId="{383AFC01-BBF8-0F41-A427-B1D0AE454403}" type="presParOf" srcId="{D46E0B3E-CF59-7848-8DB2-9177B996D99E}" destId="{12ABC731-D732-014E-B880-0DC441FB37ED}" srcOrd="1" destOrd="0" presId="urn:microsoft.com/office/officeart/2005/8/layout/default"/>
    <dgm:cxn modelId="{733EF28E-C3C4-EC47-A6C7-9E0B4D219B8F}" type="presParOf" srcId="{D46E0B3E-CF59-7848-8DB2-9177B996D99E}" destId="{5802AAE1-82B5-D14E-8FA1-B7F1D220E907}" srcOrd="2" destOrd="0" presId="urn:microsoft.com/office/officeart/2005/8/layout/default"/>
    <dgm:cxn modelId="{B685E2DF-A6BB-DD46-9229-322E4F849BCA}" type="presParOf" srcId="{D46E0B3E-CF59-7848-8DB2-9177B996D99E}" destId="{C86334D2-2593-824D-AAB8-E195B60CAE82}" srcOrd="3" destOrd="0" presId="urn:microsoft.com/office/officeart/2005/8/layout/default"/>
    <dgm:cxn modelId="{0A594122-8747-5B45-93F5-F7708B4587C0}" type="presParOf" srcId="{D46E0B3E-CF59-7848-8DB2-9177B996D99E}" destId="{4D02FF0D-3017-6947-BA62-C465B1ACA31F}" srcOrd="4" destOrd="0" presId="urn:microsoft.com/office/officeart/2005/8/layout/default"/>
    <dgm:cxn modelId="{96120EA6-B328-E148-A122-8AC9B7EB6EBB}" type="presParOf" srcId="{D46E0B3E-CF59-7848-8DB2-9177B996D99E}" destId="{5EB884C3-46FB-244B-B50E-91B469DD9535}" srcOrd="5" destOrd="0" presId="urn:microsoft.com/office/officeart/2005/8/layout/default"/>
    <dgm:cxn modelId="{E64A6B67-D000-E245-A503-99CFA5676CD7}" type="presParOf" srcId="{D46E0B3E-CF59-7848-8DB2-9177B996D99E}" destId="{59BBC43A-7BBB-9F43-8B91-EE4C232F00FD}" srcOrd="6" destOrd="0" presId="urn:microsoft.com/office/officeart/2005/8/layout/default"/>
    <dgm:cxn modelId="{651AB28E-B33B-B940-A3F3-9107EC6FE5F7}" type="presParOf" srcId="{D46E0B3E-CF59-7848-8DB2-9177B996D99E}" destId="{CDA6441F-641B-3341-A011-B7D43720F476}" srcOrd="7" destOrd="0" presId="urn:microsoft.com/office/officeart/2005/8/layout/default"/>
    <dgm:cxn modelId="{530F7C91-77DF-414D-BA58-9C88FC95C358}" type="presParOf" srcId="{D46E0B3E-CF59-7848-8DB2-9177B996D99E}" destId="{312CA247-240B-8045-96E5-2618EAD5D8A9}"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E3601C-B89C-A64B-8722-96B62D7D38BD}">
      <dsp:nvSpPr>
        <dsp:cNvPr id="0" name=""/>
        <dsp:cNvSpPr/>
      </dsp:nvSpPr>
      <dsp:spPr>
        <a:xfrm>
          <a:off x="0" y="648232"/>
          <a:ext cx="2185147" cy="131108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mj-lt"/>
            </a:rPr>
            <a:t>50% </a:t>
          </a:r>
          <a:r>
            <a:rPr lang="en-US" sz="1600" kern="1200" dirty="0">
              <a:latin typeface="+mj-lt"/>
            </a:rPr>
            <a:t>of police shooting victims are white, yet over </a:t>
          </a:r>
          <a:r>
            <a:rPr lang="en-US" sz="1600" b="1" kern="1200" dirty="0">
              <a:latin typeface="+mj-lt"/>
            </a:rPr>
            <a:t>75% </a:t>
          </a:r>
          <a:r>
            <a:rPr lang="en-US" sz="1600" kern="1200" dirty="0">
              <a:latin typeface="+mj-lt"/>
            </a:rPr>
            <a:t>of the US population is white</a:t>
          </a:r>
        </a:p>
      </dsp:txBody>
      <dsp:txXfrm>
        <a:off x="0" y="648232"/>
        <a:ext cx="2185147" cy="1311088"/>
      </dsp:txXfrm>
    </dsp:sp>
    <dsp:sp modelId="{5802AAE1-82B5-D14E-8FA1-B7F1D220E907}">
      <dsp:nvSpPr>
        <dsp:cNvPr id="0" name=""/>
        <dsp:cNvSpPr/>
      </dsp:nvSpPr>
      <dsp:spPr>
        <a:xfrm>
          <a:off x="2403661" y="648232"/>
          <a:ext cx="2185147" cy="131108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mj-lt"/>
            </a:rPr>
            <a:t>Over 25% </a:t>
          </a:r>
          <a:r>
            <a:rPr lang="en-US" sz="1600" kern="1200" dirty="0">
              <a:latin typeface="+mj-lt"/>
            </a:rPr>
            <a:t>of police shooting victims are black, yet only 13% of the US population is black</a:t>
          </a:r>
        </a:p>
      </dsp:txBody>
      <dsp:txXfrm>
        <a:off x="2403661" y="648232"/>
        <a:ext cx="2185147" cy="1311088"/>
      </dsp:txXfrm>
    </dsp:sp>
    <dsp:sp modelId="{4D02FF0D-3017-6947-BA62-C465B1ACA31F}">
      <dsp:nvSpPr>
        <dsp:cNvPr id="0" name=""/>
        <dsp:cNvSpPr/>
      </dsp:nvSpPr>
      <dsp:spPr>
        <a:xfrm>
          <a:off x="4807323" y="648232"/>
          <a:ext cx="2185147" cy="131108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mj-lt"/>
            </a:rPr>
            <a:t>Less than 25% </a:t>
          </a:r>
          <a:r>
            <a:rPr lang="en-US" sz="1600" kern="1200" dirty="0">
              <a:latin typeface="+mj-lt"/>
            </a:rPr>
            <a:t>of victims exhibited signs of a mental illness prior to being killed</a:t>
          </a:r>
        </a:p>
      </dsp:txBody>
      <dsp:txXfrm>
        <a:off x="4807323" y="648232"/>
        <a:ext cx="2185147" cy="1311088"/>
      </dsp:txXfrm>
    </dsp:sp>
    <dsp:sp modelId="{59BBC43A-7BBB-9F43-8B91-EE4C232F00FD}">
      <dsp:nvSpPr>
        <dsp:cNvPr id="0" name=""/>
        <dsp:cNvSpPr/>
      </dsp:nvSpPr>
      <dsp:spPr>
        <a:xfrm>
          <a:off x="1201830" y="2177835"/>
          <a:ext cx="2185147" cy="131108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mj-lt"/>
            </a:rPr>
            <a:t>Only 5% </a:t>
          </a:r>
          <a:r>
            <a:rPr lang="en-US" sz="1600" kern="1200" dirty="0">
              <a:latin typeface="+mj-lt"/>
            </a:rPr>
            <a:t>of victims were tased prior to being shot</a:t>
          </a:r>
        </a:p>
      </dsp:txBody>
      <dsp:txXfrm>
        <a:off x="1201830" y="2177835"/>
        <a:ext cx="2185147" cy="1311088"/>
      </dsp:txXfrm>
    </dsp:sp>
    <dsp:sp modelId="{312CA247-240B-8045-96E5-2618EAD5D8A9}">
      <dsp:nvSpPr>
        <dsp:cNvPr id="0" name=""/>
        <dsp:cNvSpPr/>
      </dsp:nvSpPr>
      <dsp:spPr>
        <a:xfrm>
          <a:off x="3605492" y="2177835"/>
          <a:ext cx="2185147" cy="131108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mj-lt"/>
            </a:rPr>
            <a:t>Over 70% </a:t>
          </a:r>
          <a:r>
            <a:rPr lang="en-US" sz="1600" kern="1200" dirty="0">
              <a:latin typeface="+mj-lt"/>
            </a:rPr>
            <a:t>of victims were armed with either a knife or a gun when they were killed</a:t>
          </a:r>
        </a:p>
      </dsp:txBody>
      <dsp:txXfrm>
        <a:off x="3605492" y="2177835"/>
        <a:ext cx="2185147" cy="131108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8B557C-AA3E-CA42-9179-102BC1EA84DE}" type="datetimeFigureOut">
              <a:rPr lang="en-US" smtClean="0"/>
              <a:t>5/17/21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610E5C-E015-9941-B47B-2A574B9ABB6A}" type="slidenum">
              <a:rPr lang="en-US" smtClean="0"/>
              <a:t>‹#›</a:t>
            </a:fld>
            <a:endParaRPr lang="en-US"/>
          </a:p>
        </p:txBody>
      </p:sp>
    </p:spTree>
    <p:extLst>
      <p:ext uri="{BB962C8B-B14F-4D97-AF65-F5344CB8AC3E}">
        <p14:creationId xmlns:p14="http://schemas.microsoft.com/office/powerpoint/2010/main" val="100513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click through my slides in presentation mode because I added some animations to focus the audience’s attention on my story</a:t>
            </a:r>
          </a:p>
        </p:txBody>
      </p:sp>
      <p:sp>
        <p:nvSpPr>
          <p:cNvPr id="4" name="Slide Number Placeholder 3"/>
          <p:cNvSpPr>
            <a:spLocks noGrp="1"/>
          </p:cNvSpPr>
          <p:nvPr>
            <p:ph type="sldNum" sz="quarter" idx="5"/>
          </p:nvPr>
        </p:nvSpPr>
        <p:spPr/>
        <p:txBody>
          <a:bodyPr/>
          <a:lstStyle/>
          <a:p>
            <a:fld id="{E1610E5C-E015-9941-B47B-2A574B9ABB6A}" type="slidenum">
              <a:rPr lang="en-US" smtClean="0"/>
              <a:t>1</a:t>
            </a:fld>
            <a:endParaRPr lang="en-US"/>
          </a:p>
        </p:txBody>
      </p:sp>
    </p:spTree>
    <p:extLst>
      <p:ext uri="{BB962C8B-B14F-4D97-AF65-F5344CB8AC3E}">
        <p14:creationId xmlns:p14="http://schemas.microsoft.com/office/powerpoint/2010/main" val="140831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Here I would read the headlines, and then end with mentioning how the final headline is from the NY Times</a:t>
            </a:r>
          </a:p>
        </p:txBody>
      </p:sp>
      <p:sp>
        <p:nvSpPr>
          <p:cNvPr id="4" name="Slide Number Placeholder 3"/>
          <p:cNvSpPr>
            <a:spLocks noGrp="1"/>
          </p:cNvSpPr>
          <p:nvPr>
            <p:ph type="sldNum" sz="quarter" idx="5"/>
          </p:nvPr>
        </p:nvSpPr>
        <p:spPr/>
        <p:txBody>
          <a:bodyPr/>
          <a:lstStyle/>
          <a:p>
            <a:fld id="{E1610E5C-E015-9941-B47B-2A574B9ABB6A}" type="slidenum">
              <a:rPr lang="en-US" smtClean="0"/>
              <a:t>2</a:t>
            </a:fld>
            <a:endParaRPr lang="en-US"/>
          </a:p>
        </p:txBody>
      </p:sp>
    </p:spTree>
    <p:extLst>
      <p:ext uri="{BB962C8B-B14F-4D97-AF65-F5344CB8AC3E}">
        <p14:creationId xmlns:p14="http://schemas.microsoft.com/office/powerpoint/2010/main" val="2190499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would essentially read through the slide, emphasizing how the first four facts are stories that are more pessimistic, but the final one is something that the media does not commonly address</a:t>
            </a:r>
          </a:p>
          <a:p>
            <a:pPr marL="171450" indent="-171450">
              <a:buFontTx/>
              <a:buChar char="-"/>
            </a:pPr>
            <a:r>
              <a:rPr lang="en-US" dirty="0"/>
              <a:t>I would mention how these statistics do not tell the full story</a:t>
            </a:r>
          </a:p>
          <a:p>
            <a:pPr marL="171450" indent="-171450">
              <a:buFontTx/>
              <a:buChar char="-"/>
            </a:pPr>
            <a:r>
              <a:rPr lang="en-US" dirty="0"/>
              <a:t>Then I would pivot and setup my more thorough analysis to come</a:t>
            </a:r>
          </a:p>
        </p:txBody>
      </p:sp>
      <p:sp>
        <p:nvSpPr>
          <p:cNvPr id="4" name="Slide Number Placeholder 3"/>
          <p:cNvSpPr>
            <a:spLocks noGrp="1"/>
          </p:cNvSpPr>
          <p:nvPr>
            <p:ph type="sldNum" sz="quarter" idx="5"/>
          </p:nvPr>
        </p:nvSpPr>
        <p:spPr/>
        <p:txBody>
          <a:bodyPr/>
          <a:lstStyle/>
          <a:p>
            <a:fld id="{E1610E5C-E015-9941-B47B-2A574B9ABB6A}" type="slidenum">
              <a:rPr lang="en-US" smtClean="0"/>
              <a:t>3</a:t>
            </a:fld>
            <a:endParaRPr lang="en-US"/>
          </a:p>
        </p:txBody>
      </p:sp>
    </p:spTree>
    <p:extLst>
      <p:ext uri="{BB962C8B-B14F-4D97-AF65-F5344CB8AC3E}">
        <p14:creationId xmlns:p14="http://schemas.microsoft.com/office/powerpoint/2010/main" val="360458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would start with talking about how there is an overall decrease in police shootings of around 10%, and how there does not appear to much of a trend from 2015 Q1 to 2018 Q1 in this line graph</a:t>
            </a:r>
          </a:p>
          <a:p>
            <a:pPr marL="171450" indent="-171450">
              <a:buFontTx/>
              <a:buChar char="-"/>
            </a:pPr>
            <a:r>
              <a:rPr lang="en-US" dirty="0"/>
              <a:t>Next I would unveil the rest of the line graph, which shows how white shootings are going down significantly overall, yet the other races are still hardly seeing a change over these past two years</a:t>
            </a:r>
          </a:p>
          <a:p>
            <a:pPr marL="171450" indent="-171450">
              <a:buFontTx/>
              <a:buChar char="-"/>
            </a:pPr>
            <a:r>
              <a:rPr lang="en-US" dirty="0"/>
              <a:t>Then I would point out the line for black individuals, seeing as this is commonly the main focus of police brutality discussions</a:t>
            </a:r>
          </a:p>
          <a:p>
            <a:pPr marL="171450" indent="-171450">
              <a:buFontTx/>
              <a:buChar char="-"/>
            </a:pPr>
            <a:r>
              <a:rPr lang="en-US" dirty="0"/>
              <a:t>I would also point out that the Asian and Native lines are low due to their significantly lower percentage of total population</a:t>
            </a:r>
          </a:p>
          <a:p>
            <a:pPr marL="171450" indent="-171450">
              <a:buFontTx/>
              <a:buChar char="-"/>
            </a:pPr>
            <a:r>
              <a:rPr lang="en-US" dirty="0"/>
              <a:t>Finally, I would mention that whether or not these differences are as dramatic as the media portrays them to be is another question</a:t>
            </a:r>
          </a:p>
        </p:txBody>
      </p:sp>
      <p:sp>
        <p:nvSpPr>
          <p:cNvPr id="4" name="Slide Number Placeholder 3"/>
          <p:cNvSpPr>
            <a:spLocks noGrp="1"/>
          </p:cNvSpPr>
          <p:nvPr>
            <p:ph type="sldNum" sz="quarter" idx="5"/>
          </p:nvPr>
        </p:nvSpPr>
        <p:spPr/>
        <p:txBody>
          <a:bodyPr/>
          <a:lstStyle/>
          <a:p>
            <a:fld id="{E1610E5C-E015-9941-B47B-2A574B9ABB6A}" type="slidenum">
              <a:rPr lang="en-US" smtClean="0"/>
              <a:t>4</a:t>
            </a:fld>
            <a:endParaRPr lang="en-US"/>
          </a:p>
        </p:txBody>
      </p:sp>
    </p:spTree>
    <p:extLst>
      <p:ext uri="{BB962C8B-B14F-4D97-AF65-F5344CB8AC3E}">
        <p14:creationId xmlns:p14="http://schemas.microsoft.com/office/powerpoint/2010/main" val="3867575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Here I would start with the first statistic in the text box, pointing to bar graph on the right for support and focusing on the unarmed section</a:t>
            </a:r>
          </a:p>
          <a:p>
            <a:pPr marL="171450" indent="-171450">
              <a:buFontTx/>
              <a:buChar char="-"/>
            </a:pPr>
            <a:r>
              <a:rPr lang="en-US" dirty="0"/>
              <a:t>I would then read through the rest of my main points and again supporting them with my bar graph</a:t>
            </a:r>
          </a:p>
          <a:p>
            <a:pPr marL="171450" indent="-171450">
              <a:buFontTx/>
              <a:buChar char="-"/>
            </a:pPr>
            <a:r>
              <a:rPr lang="en-US" dirty="0"/>
              <a:t>Next, I would point out the bottom bar graph in reference to my intro slide which discussed how the percentage of police shootings by race are not spread out in the same way the US population is. This pertains to my bar graph on the right and the discussion of how minorities are being killed while unarmed so much more than you would expect purely based off of the US population of minorities </a:t>
            </a:r>
          </a:p>
        </p:txBody>
      </p:sp>
      <p:sp>
        <p:nvSpPr>
          <p:cNvPr id="4" name="Slide Number Placeholder 3"/>
          <p:cNvSpPr>
            <a:spLocks noGrp="1"/>
          </p:cNvSpPr>
          <p:nvPr>
            <p:ph type="sldNum" sz="quarter" idx="5"/>
          </p:nvPr>
        </p:nvSpPr>
        <p:spPr/>
        <p:txBody>
          <a:bodyPr/>
          <a:lstStyle/>
          <a:p>
            <a:fld id="{E1610E5C-E015-9941-B47B-2A574B9ABB6A}" type="slidenum">
              <a:rPr lang="en-US" smtClean="0"/>
              <a:t>5</a:t>
            </a:fld>
            <a:endParaRPr lang="en-US"/>
          </a:p>
        </p:txBody>
      </p:sp>
    </p:spTree>
    <p:extLst>
      <p:ext uri="{BB962C8B-B14F-4D97-AF65-F5344CB8AC3E}">
        <p14:creationId xmlns:p14="http://schemas.microsoft.com/office/powerpoint/2010/main" val="2676236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would start by introducing and explaining my histogram, and by mentioning that this is where this presentation transitions into stories that are not commonly shown in the media</a:t>
            </a:r>
          </a:p>
          <a:p>
            <a:pPr marL="171450" indent="-171450">
              <a:buFontTx/>
              <a:buChar char="-"/>
            </a:pPr>
            <a:r>
              <a:rPr lang="en-US" dirty="0"/>
              <a:t>I would then focus in on the middle section and the percent of total shootings by gender (using the animation) to better display my story of the connection between physical threat and the likelihood of being killed</a:t>
            </a:r>
          </a:p>
          <a:p>
            <a:pPr marL="171450" indent="-171450">
              <a:buFontTx/>
              <a:buChar char="-"/>
            </a:pPr>
            <a:r>
              <a:rPr lang="en-US" dirty="0"/>
              <a:t>Next, I would talk through my statistics regarding threat levels, and then ending with how the media does not often mention the self defense aspect of nearly all police shootings</a:t>
            </a:r>
          </a:p>
        </p:txBody>
      </p:sp>
      <p:sp>
        <p:nvSpPr>
          <p:cNvPr id="4" name="Slide Number Placeholder 3"/>
          <p:cNvSpPr>
            <a:spLocks noGrp="1"/>
          </p:cNvSpPr>
          <p:nvPr>
            <p:ph type="sldNum" sz="quarter" idx="5"/>
          </p:nvPr>
        </p:nvSpPr>
        <p:spPr/>
        <p:txBody>
          <a:bodyPr/>
          <a:lstStyle/>
          <a:p>
            <a:fld id="{E1610E5C-E015-9941-B47B-2A574B9ABB6A}" type="slidenum">
              <a:rPr lang="en-US" smtClean="0"/>
              <a:t>6</a:t>
            </a:fld>
            <a:endParaRPr lang="en-US"/>
          </a:p>
        </p:txBody>
      </p:sp>
    </p:spTree>
    <p:extLst>
      <p:ext uri="{BB962C8B-B14F-4D97-AF65-F5344CB8AC3E}">
        <p14:creationId xmlns:p14="http://schemas.microsoft.com/office/powerpoint/2010/main" val="3633737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To close out my presentation I would mention how I found some actionable next steps for addressing the problems that I pointed out</a:t>
            </a:r>
          </a:p>
          <a:p>
            <a:pPr marL="171450" indent="-171450">
              <a:buFontTx/>
              <a:buChar char="-"/>
            </a:pPr>
            <a:r>
              <a:rPr lang="en-US" dirty="0"/>
              <a:t>I would explain the map so that the audience can easily understand what all the different aspects mean</a:t>
            </a:r>
          </a:p>
          <a:p>
            <a:pPr marL="171450" indent="-171450">
              <a:buFontTx/>
              <a:buChar char="-"/>
            </a:pPr>
            <a:r>
              <a:rPr lang="en-US" dirty="0"/>
              <a:t>I would then transition into the statistics on the left, pointing out how concerning the first one is and also conceding that this is not a perfect correlation</a:t>
            </a:r>
          </a:p>
          <a:p>
            <a:pPr marL="171450" indent="-171450">
              <a:buFontTx/>
              <a:buChar char="-"/>
            </a:pPr>
            <a:r>
              <a:rPr lang="en-US" dirty="0"/>
              <a:t>I would relate my point about lowering the number of minority shootings back to my earlier slide that discussed how police are disproportionately killing unarmed minorities</a:t>
            </a:r>
          </a:p>
          <a:p>
            <a:pPr marL="171450" indent="-171450">
              <a:buFontTx/>
              <a:buChar char="-"/>
            </a:pPr>
            <a:r>
              <a:rPr lang="en-US" dirty="0"/>
              <a:t>To conclude, I would point out the hopeful benefits of increased body camera usage, specifically how they would allow the public to create a more informed opinion on the police institution as a whole</a:t>
            </a:r>
          </a:p>
        </p:txBody>
      </p:sp>
      <p:sp>
        <p:nvSpPr>
          <p:cNvPr id="4" name="Slide Number Placeholder 3"/>
          <p:cNvSpPr>
            <a:spLocks noGrp="1"/>
          </p:cNvSpPr>
          <p:nvPr>
            <p:ph type="sldNum" sz="quarter" idx="5"/>
          </p:nvPr>
        </p:nvSpPr>
        <p:spPr/>
        <p:txBody>
          <a:bodyPr/>
          <a:lstStyle/>
          <a:p>
            <a:fld id="{E1610E5C-E015-9941-B47B-2A574B9ABB6A}" type="slidenum">
              <a:rPr lang="en-US" smtClean="0"/>
              <a:t>7</a:t>
            </a:fld>
            <a:endParaRPr lang="en-US"/>
          </a:p>
        </p:txBody>
      </p:sp>
    </p:spTree>
    <p:extLst>
      <p:ext uri="{BB962C8B-B14F-4D97-AF65-F5344CB8AC3E}">
        <p14:creationId xmlns:p14="http://schemas.microsoft.com/office/powerpoint/2010/main" val="1730531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5BB1-886E-AB40-9902-9150C9F1E7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0B8295-E74E-D040-930B-3501E7F31E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27B792-79E9-1540-8A6B-86661EB9C18A}"/>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5E2C1B6B-03F5-CE45-9C03-95F5CFC263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D003BF-6310-4C47-B3CF-5BE33FC8CC51}"/>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3403855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1083F-E9B9-5E43-B86B-B456482047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3D55CDC-B095-0644-9B4A-97B5438470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4A5633-02E3-144B-BA80-3B2C92CC461E}"/>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75614B26-7A22-5740-85AE-F3C5766C95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2FF1ED-C9D0-B14F-ACD3-A4B4C2FB897F}"/>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655874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BB7522-BF3B-F84D-8F09-4A1D69646E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A0E9BC-F947-294F-AF58-8899344F57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972064-B2E4-DF47-BD26-450FC41040DF}"/>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8738DA6A-AEBD-1647-A42D-9DC9146406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2143DC-1D5E-7B40-A660-FC8A2F54C166}"/>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762317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2E032-884A-834F-8694-C3E05F5F68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1338CA-C66D-8C46-82A3-BE14CDD2DD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6BCEF7-0207-1943-AD8A-93EFF7A1E770}"/>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B3FC21F8-149D-2146-AEB7-22E35D765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62AAFF-99F2-4A4B-82DA-02ECF58BF89A}"/>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1834963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92520-263C-B243-B60C-C6F64E0974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66F5C5-EB50-5848-A693-27C6C81919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9ACDF0-4030-2B4D-AA4C-105D4637C493}"/>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C1CB4B58-5D00-954F-9E60-DECF6A4CF0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FC31D6-9EAD-074F-B056-838392317BC3}"/>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3123556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89E33-476D-7043-A151-EE9390EE00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CB0469-5BC7-C141-8ADB-EEFA89E3A0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D37704-8EED-824A-90AC-EADCA4989E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5D06CA-E33B-9944-BE84-3EDB89C3EDE1}"/>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6" name="Footer Placeholder 5">
            <a:extLst>
              <a:ext uri="{FF2B5EF4-FFF2-40B4-BE49-F238E27FC236}">
                <a16:creationId xmlns:a16="http://schemas.microsoft.com/office/drawing/2014/main" id="{96925F12-9BD6-5941-AD01-BBD0A55B32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DE59D0-B171-DC4D-889F-C2A2D26E7439}"/>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1727691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CDFC2-4656-3F46-911B-14FF777115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44EF01-6972-1C46-BE7C-989C842F16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4254408-8A8D-0247-A2F0-A929E364EF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C032B1-9AE2-8649-8CA6-4ED843C739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D5AB18-397E-7E41-86B9-E779022D85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E0F071-C853-FB43-A083-1698B66FE271}"/>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8" name="Footer Placeholder 7">
            <a:extLst>
              <a:ext uri="{FF2B5EF4-FFF2-40B4-BE49-F238E27FC236}">
                <a16:creationId xmlns:a16="http://schemas.microsoft.com/office/drawing/2014/main" id="{5717A733-425E-714C-B209-1FC161DA6A2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7919C4F-328A-DE4A-BF06-177D9BF536C2}"/>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107179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E5ABA-0739-C644-8686-D6EDA7299F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1AA67B-E66B-294B-AC61-B76C5881B9E8}"/>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4" name="Footer Placeholder 3">
            <a:extLst>
              <a:ext uri="{FF2B5EF4-FFF2-40B4-BE49-F238E27FC236}">
                <a16:creationId xmlns:a16="http://schemas.microsoft.com/office/drawing/2014/main" id="{166F83C6-B919-A94A-BDCD-C89B111449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5F2ECB-97D7-D446-9223-2B6190309A65}"/>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479086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C21531-8F62-5749-88EE-0BF832740CC6}"/>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3" name="Footer Placeholder 2">
            <a:extLst>
              <a:ext uri="{FF2B5EF4-FFF2-40B4-BE49-F238E27FC236}">
                <a16:creationId xmlns:a16="http://schemas.microsoft.com/office/drawing/2014/main" id="{03558E40-3C5A-324E-848F-E366984B44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141D7F-6DDF-1A48-ABAD-B72BE7C6D35E}"/>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3951465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4D0D5-1EB8-884B-8095-13B902250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0A1DD2-D618-F44D-87DC-68A9686843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70F6D3-E428-E34A-89D2-FE75696D38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7E72AA-2D01-B945-9A60-52623B8BF6AD}"/>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6" name="Footer Placeholder 5">
            <a:extLst>
              <a:ext uri="{FF2B5EF4-FFF2-40B4-BE49-F238E27FC236}">
                <a16:creationId xmlns:a16="http://schemas.microsoft.com/office/drawing/2014/main" id="{A8D00793-1013-7542-BEB4-8E7BD8939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BD197-567C-7543-B5F9-FD670F0FA02E}"/>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921964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B06F9-6031-3D4C-B196-F42398DF2F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2FB0E1-3B57-BA4B-8EA8-0B9A746297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2CD536-134F-8E4F-A0AD-F9D5B2350F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9BFAB3-A1AB-0D4C-B411-44DA4F1C6EC7}"/>
              </a:ext>
            </a:extLst>
          </p:cNvPr>
          <p:cNvSpPr>
            <a:spLocks noGrp="1"/>
          </p:cNvSpPr>
          <p:nvPr>
            <p:ph type="dt" sz="half" idx="10"/>
          </p:nvPr>
        </p:nvSpPr>
        <p:spPr/>
        <p:txBody>
          <a:bodyPr/>
          <a:lstStyle/>
          <a:p>
            <a:fld id="{CA7FD194-8236-7446-AE74-E577C4F9E54D}" type="datetimeFigureOut">
              <a:rPr lang="en-US" smtClean="0"/>
              <a:t>5/17/21</a:t>
            </a:fld>
            <a:endParaRPr lang="en-US"/>
          </a:p>
        </p:txBody>
      </p:sp>
      <p:sp>
        <p:nvSpPr>
          <p:cNvPr id="6" name="Footer Placeholder 5">
            <a:extLst>
              <a:ext uri="{FF2B5EF4-FFF2-40B4-BE49-F238E27FC236}">
                <a16:creationId xmlns:a16="http://schemas.microsoft.com/office/drawing/2014/main" id="{6545ABEB-3A8F-9C44-8148-A1DF39989B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794EB-67DF-C64C-8724-189D06B8E74A}"/>
              </a:ext>
            </a:extLst>
          </p:cNvPr>
          <p:cNvSpPr>
            <a:spLocks noGrp="1"/>
          </p:cNvSpPr>
          <p:nvPr>
            <p:ph type="sldNum" sz="quarter" idx="12"/>
          </p:nvPr>
        </p:nvSpPr>
        <p:spPr/>
        <p:txBody>
          <a:bodyPr/>
          <a:lstStyle/>
          <a:p>
            <a:fld id="{EF764337-EA77-EE44-A65B-8953B7ED59E1}" type="slidenum">
              <a:rPr lang="en-US" smtClean="0"/>
              <a:t>‹#›</a:t>
            </a:fld>
            <a:endParaRPr lang="en-US"/>
          </a:p>
        </p:txBody>
      </p:sp>
    </p:spTree>
    <p:extLst>
      <p:ext uri="{BB962C8B-B14F-4D97-AF65-F5344CB8AC3E}">
        <p14:creationId xmlns:p14="http://schemas.microsoft.com/office/powerpoint/2010/main" val="3698972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68FDF1-10B5-E146-9ED2-043C398CC1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9DDEAF-5770-C44A-B25C-8F717EE46A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89002D-6067-894A-B98A-9242B306D3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7FD194-8236-7446-AE74-E577C4F9E54D}" type="datetimeFigureOut">
              <a:rPr lang="en-US" smtClean="0"/>
              <a:t>5/17/21</a:t>
            </a:fld>
            <a:endParaRPr lang="en-US"/>
          </a:p>
        </p:txBody>
      </p:sp>
      <p:sp>
        <p:nvSpPr>
          <p:cNvPr id="5" name="Footer Placeholder 4">
            <a:extLst>
              <a:ext uri="{FF2B5EF4-FFF2-40B4-BE49-F238E27FC236}">
                <a16:creationId xmlns:a16="http://schemas.microsoft.com/office/drawing/2014/main" id="{A74176CC-F412-DE43-B400-5A9A4F29E3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3B6F4E-4A35-E942-B6AF-73D098B86F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64337-EA77-EE44-A65B-8953B7ED59E1}" type="slidenum">
              <a:rPr lang="en-US" smtClean="0"/>
              <a:t>‹#›</a:t>
            </a:fld>
            <a:endParaRPr lang="en-US"/>
          </a:p>
        </p:txBody>
      </p:sp>
    </p:spTree>
    <p:extLst>
      <p:ext uri="{BB962C8B-B14F-4D97-AF65-F5344CB8AC3E}">
        <p14:creationId xmlns:p14="http://schemas.microsoft.com/office/powerpoint/2010/main" val="2293278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0"/>
            <a:ext cx="3904488" cy="4233672"/>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96ED9E3-4211-D748-8F6C-5D0136C8EFA6}"/>
              </a:ext>
            </a:extLst>
          </p:cNvPr>
          <p:cNvSpPr txBox="1"/>
          <p:nvPr/>
        </p:nvSpPr>
        <p:spPr>
          <a:xfrm>
            <a:off x="731520" y="1115568"/>
            <a:ext cx="3364992" cy="284378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500" kern="1200" dirty="0">
                <a:solidFill>
                  <a:srgbClr val="FFFFFF"/>
                </a:solidFill>
                <a:latin typeface="+mj-lt"/>
                <a:ea typeface="+mj-ea"/>
                <a:cs typeface="+mj-cs"/>
              </a:rPr>
              <a:t>The Truth Behind the Rise in Police Shootings in the United States of America</a:t>
            </a:r>
          </a:p>
        </p:txBody>
      </p:sp>
      <p:sp>
        <p:nvSpPr>
          <p:cNvPr id="22" name="Rectangle 2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846320"/>
            <a:ext cx="2395728" cy="1563624"/>
          </a:xfrm>
          <a:prstGeom prst="rect">
            <a:avLst/>
          </a:prstGeom>
          <a:solidFill>
            <a:schemeClr val="accent1">
              <a:alpha val="94902"/>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2C910467-8185-45DD-B8A2-A88DF20DF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1995" y="450221"/>
            <a:ext cx="7207948" cy="5948859"/>
          </a:xfrm>
          <a:prstGeom prst="rect">
            <a:avLst/>
          </a:prstGeom>
          <a:solidFill>
            <a:srgbClr val="7F7F7F">
              <a:alpha val="24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Picture 5" descr="A picture containing ceramic ware&#10;&#10;Description automatically generated">
            <a:extLst>
              <a:ext uri="{FF2B5EF4-FFF2-40B4-BE49-F238E27FC236}">
                <a16:creationId xmlns:a16="http://schemas.microsoft.com/office/drawing/2014/main" id="{52B6B67F-F698-3E42-BA23-52DA408940DB}"/>
              </a:ext>
            </a:extLst>
          </p:cNvPr>
          <p:cNvPicPr>
            <a:picLocks noChangeAspect="1"/>
          </p:cNvPicPr>
          <p:nvPr/>
        </p:nvPicPr>
        <p:blipFill>
          <a:blip r:embed="rId3"/>
          <a:stretch>
            <a:fillRect/>
          </a:stretch>
        </p:blipFill>
        <p:spPr>
          <a:xfrm>
            <a:off x="5365703" y="672149"/>
            <a:ext cx="5511835" cy="5511835"/>
          </a:xfrm>
          <a:prstGeom prst="rect">
            <a:avLst/>
          </a:prstGeom>
        </p:spPr>
      </p:pic>
      <p:sp>
        <p:nvSpPr>
          <p:cNvPr id="26" name="Rectangle 25">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7520" y="4835010"/>
            <a:ext cx="1349026" cy="1572768"/>
          </a:xfrm>
          <a:prstGeom prst="rect">
            <a:avLst/>
          </a:prstGeom>
          <a:solidFill>
            <a:srgbClr val="4C6074"/>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FF271E47-CECF-1D45-B8FF-538EB265BD5A}"/>
              </a:ext>
            </a:extLst>
          </p:cNvPr>
          <p:cNvSpPr txBox="1"/>
          <p:nvPr/>
        </p:nvSpPr>
        <p:spPr>
          <a:xfrm>
            <a:off x="462058" y="6572372"/>
            <a:ext cx="1031051" cy="253916"/>
          </a:xfrm>
          <a:prstGeom prst="rect">
            <a:avLst/>
          </a:prstGeom>
          <a:noFill/>
        </p:spPr>
        <p:txBody>
          <a:bodyPr wrap="none" rtlCol="0">
            <a:spAutoFit/>
          </a:bodyPr>
          <a:lstStyle/>
          <a:p>
            <a:r>
              <a:rPr lang="en-US" sz="1050" dirty="0">
                <a:solidFill>
                  <a:schemeClr val="bg2">
                    <a:lumMod val="50000"/>
                  </a:schemeClr>
                </a:solidFill>
              </a:rPr>
              <a:t>By: Will Murray</a:t>
            </a:r>
          </a:p>
        </p:txBody>
      </p:sp>
    </p:spTree>
    <p:extLst>
      <p:ext uri="{BB962C8B-B14F-4D97-AF65-F5344CB8AC3E}">
        <p14:creationId xmlns:p14="http://schemas.microsoft.com/office/powerpoint/2010/main" val="655146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phical user interface&#10;&#10;Description automatically generated">
            <a:extLst>
              <a:ext uri="{FF2B5EF4-FFF2-40B4-BE49-F238E27FC236}">
                <a16:creationId xmlns:a16="http://schemas.microsoft.com/office/drawing/2014/main" id="{FDE017E3-C5E5-BF40-AA71-9C0CBAE2DA0A}"/>
              </a:ext>
            </a:extLst>
          </p:cNvPr>
          <p:cNvPicPr>
            <a:picLocks noChangeAspect="1"/>
          </p:cNvPicPr>
          <p:nvPr/>
        </p:nvPicPr>
        <p:blipFill>
          <a:blip r:embed="rId3"/>
          <a:stretch>
            <a:fillRect/>
          </a:stretch>
        </p:blipFill>
        <p:spPr>
          <a:xfrm>
            <a:off x="194440" y="878134"/>
            <a:ext cx="7576376" cy="4327479"/>
          </a:xfrm>
          <a:prstGeom prst="rect">
            <a:avLst/>
          </a:prstGeom>
        </p:spPr>
      </p:pic>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Introduction: What does the media say?</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3584636" cy="253916"/>
          </a:xfrm>
          <a:prstGeom prst="rect">
            <a:avLst/>
          </a:prstGeom>
          <a:noFill/>
        </p:spPr>
        <p:txBody>
          <a:bodyPr wrap="none" rtlCol="0">
            <a:spAutoFit/>
          </a:bodyPr>
          <a:lstStyle/>
          <a:p>
            <a:r>
              <a:rPr lang="en-AE" sz="1050">
                <a:solidFill>
                  <a:schemeClr val="bg2">
                    <a:lumMod val="50000"/>
                  </a:schemeClr>
                </a:solidFill>
              </a:rPr>
              <a:t>Source</a:t>
            </a:r>
            <a:r>
              <a:rPr lang="en-US" sz="1050" dirty="0">
                <a:solidFill>
                  <a:schemeClr val="bg2">
                    <a:lumMod val="50000"/>
                  </a:schemeClr>
                </a:solidFill>
              </a:rPr>
              <a:t>s</a:t>
            </a:r>
            <a:r>
              <a:rPr lang="en-AE" sz="1050">
                <a:solidFill>
                  <a:schemeClr val="bg2">
                    <a:lumMod val="50000"/>
                  </a:schemeClr>
                </a:solidFill>
              </a:rPr>
              <a:t>: </a:t>
            </a:r>
            <a:r>
              <a:rPr lang="en-US" sz="1050" dirty="0">
                <a:solidFill>
                  <a:schemeClr val="bg2">
                    <a:lumMod val="50000"/>
                  </a:schemeClr>
                </a:solidFill>
              </a:rPr>
              <a:t>NY Times, CNN, Washington Post, Wall Street Journal</a:t>
            </a: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pic>
        <p:nvPicPr>
          <p:cNvPr id="13" name="Picture 12" descr="A picture containing text, sign, road, way&#10;&#10;Description automatically generated">
            <a:extLst>
              <a:ext uri="{FF2B5EF4-FFF2-40B4-BE49-F238E27FC236}">
                <a16:creationId xmlns:a16="http://schemas.microsoft.com/office/drawing/2014/main" id="{0A9EEB0F-0D5E-B74A-8CE0-7E663C17D967}"/>
              </a:ext>
            </a:extLst>
          </p:cNvPr>
          <p:cNvPicPr>
            <a:picLocks noChangeAspect="1"/>
          </p:cNvPicPr>
          <p:nvPr/>
        </p:nvPicPr>
        <p:blipFill>
          <a:blip r:embed="rId4"/>
          <a:stretch>
            <a:fillRect/>
          </a:stretch>
        </p:blipFill>
        <p:spPr>
          <a:xfrm>
            <a:off x="5813684" y="872024"/>
            <a:ext cx="6230554" cy="5700712"/>
          </a:xfrm>
          <a:prstGeom prst="rect">
            <a:avLst/>
          </a:prstGeom>
        </p:spPr>
      </p:pic>
      <p:pic>
        <p:nvPicPr>
          <p:cNvPr id="8" name="Picture 7" descr="A picture containing text, newspaper, screenshot&#10;&#10;Description automatically generated">
            <a:extLst>
              <a:ext uri="{FF2B5EF4-FFF2-40B4-BE49-F238E27FC236}">
                <a16:creationId xmlns:a16="http://schemas.microsoft.com/office/drawing/2014/main" id="{C0BDD3D8-D06F-DD46-B1EC-F65E1337D4EC}"/>
              </a:ext>
            </a:extLst>
          </p:cNvPr>
          <p:cNvPicPr>
            <a:picLocks noChangeAspect="1"/>
          </p:cNvPicPr>
          <p:nvPr/>
        </p:nvPicPr>
        <p:blipFill>
          <a:blip r:embed="rId5"/>
          <a:stretch>
            <a:fillRect/>
          </a:stretch>
        </p:blipFill>
        <p:spPr>
          <a:xfrm>
            <a:off x="194440" y="1896035"/>
            <a:ext cx="8128000" cy="4572000"/>
          </a:xfrm>
          <a:prstGeom prst="rect">
            <a:avLst/>
          </a:prstGeom>
        </p:spPr>
      </p:pic>
      <p:pic>
        <p:nvPicPr>
          <p:cNvPr id="10" name="Picture 9" descr="A picture containing text, screenshot, newspaper&#10;&#10;Description automatically generated">
            <a:extLst>
              <a:ext uri="{FF2B5EF4-FFF2-40B4-BE49-F238E27FC236}">
                <a16:creationId xmlns:a16="http://schemas.microsoft.com/office/drawing/2014/main" id="{0B5F2384-A3DE-2644-A4E2-404FA57555B1}"/>
              </a:ext>
            </a:extLst>
          </p:cNvPr>
          <p:cNvPicPr>
            <a:picLocks noChangeAspect="1"/>
          </p:cNvPicPr>
          <p:nvPr/>
        </p:nvPicPr>
        <p:blipFill>
          <a:blip r:embed="rId6"/>
          <a:stretch>
            <a:fillRect/>
          </a:stretch>
        </p:blipFill>
        <p:spPr>
          <a:xfrm>
            <a:off x="2980944" y="1817380"/>
            <a:ext cx="6096000" cy="3810000"/>
          </a:xfrm>
          <a:prstGeom prst="rect">
            <a:avLst/>
          </a:prstGeom>
        </p:spPr>
      </p:pic>
      <p:pic>
        <p:nvPicPr>
          <p:cNvPr id="17" name="Picture 16" descr="Graphical user interface, text, application, email&#10;&#10;Description automatically generated">
            <a:extLst>
              <a:ext uri="{FF2B5EF4-FFF2-40B4-BE49-F238E27FC236}">
                <a16:creationId xmlns:a16="http://schemas.microsoft.com/office/drawing/2014/main" id="{ADC39261-944E-4146-8065-D9BAD54CB076}"/>
              </a:ext>
            </a:extLst>
          </p:cNvPr>
          <p:cNvPicPr>
            <a:picLocks noChangeAspect="1"/>
          </p:cNvPicPr>
          <p:nvPr/>
        </p:nvPicPr>
        <p:blipFill>
          <a:blip r:embed="rId7"/>
          <a:stretch>
            <a:fillRect/>
          </a:stretch>
        </p:blipFill>
        <p:spPr>
          <a:xfrm>
            <a:off x="1549400" y="2117679"/>
            <a:ext cx="9093200" cy="3200400"/>
          </a:xfrm>
          <a:prstGeom prst="rect">
            <a:avLst/>
          </a:prstGeom>
        </p:spPr>
      </p:pic>
    </p:spTree>
    <p:extLst>
      <p:ext uri="{BB962C8B-B14F-4D97-AF65-F5344CB8AC3E}">
        <p14:creationId xmlns:p14="http://schemas.microsoft.com/office/powerpoint/2010/main" val="1283512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Introduction: Statistics to provide context</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3414717" cy="253916"/>
          </a:xfrm>
          <a:prstGeom prst="rect">
            <a:avLst/>
          </a:prstGeom>
          <a:noFill/>
        </p:spPr>
        <p:txBody>
          <a:bodyPr wrap="none" rtlCol="0">
            <a:spAutoFit/>
          </a:bodyPr>
          <a:lstStyle/>
          <a:p>
            <a:r>
              <a:rPr lang="en-AE" sz="1050" dirty="0">
                <a:solidFill>
                  <a:schemeClr val="bg2">
                    <a:lumMod val="50000"/>
                  </a:schemeClr>
                </a:solidFill>
              </a:rPr>
              <a:t>Source</a:t>
            </a:r>
            <a:r>
              <a:rPr lang="en-AE" sz="1050">
                <a:solidFill>
                  <a:schemeClr val="bg2">
                    <a:lumMod val="50000"/>
                  </a:schemeClr>
                </a:solidFill>
              </a:rPr>
              <a:t>: </a:t>
            </a:r>
            <a:r>
              <a:rPr lang="en-US" sz="1050" dirty="0">
                <a:solidFill>
                  <a:schemeClr val="bg2">
                    <a:lumMod val="50000"/>
                  </a:schemeClr>
                </a:solidFill>
              </a:rPr>
              <a:t>US Shootings Story</a:t>
            </a:r>
            <a:r>
              <a:rPr lang="en-AE" sz="1050">
                <a:solidFill>
                  <a:schemeClr val="bg2">
                    <a:lumMod val="50000"/>
                  </a:schemeClr>
                </a:solidFill>
              </a:rPr>
              <a:t>, “</a:t>
            </a:r>
            <a:r>
              <a:rPr lang="en-US" sz="1050" dirty="0">
                <a:solidFill>
                  <a:schemeClr val="bg2">
                    <a:lumMod val="50000"/>
                  </a:schemeClr>
                </a:solidFill>
              </a:rPr>
              <a:t>shootings”, US Census Bureau</a:t>
            </a:r>
            <a:endParaRPr lang="en-AE" sz="1050" dirty="0">
              <a:solidFill>
                <a:schemeClr val="bg2">
                  <a:lumMod val="50000"/>
                </a:schemeClr>
              </a:solidFill>
            </a:endParaRP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BD3D252-61C9-C846-BA02-1097293572A9}"/>
              </a:ext>
            </a:extLst>
          </p:cNvPr>
          <p:cNvSpPr txBox="1"/>
          <p:nvPr/>
        </p:nvSpPr>
        <p:spPr>
          <a:xfrm>
            <a:off x="261495" y="909726"/>
            <a:ext cx="11669009" cy="646331"/>
          </a:xfrm>
          <a:prstGeom prst="rect">
            <a:avLst/>
          </a:prstGeom>
          <a:solidFill>
            <a:schemeClr val="bg1">
              <a:lumMod val="85000"/>
            </a:schemeClr>
          </a:solidFill>
        </p:spPr>
        <p:txBody>
          <a:bodyPr wrap="square" rtlCol="0">
            <a:spAutoFit/>
          </a:bodyPr>
          <a:lstStyle/>
          <a:p>
            <a:r>
              <a:rPr lang="en-US" dirty="0">
                <a:latin typeface="+mj-lt"/>
              </a:rPr>
              <a:t>Clearly, police shootings are an important topic to discuss. Many of the past years’ news headlines have been dominated by stories about the relationships between police brutality and racism, with many placing blame on the police institution</a:t>
            </a:r>
          </a:p>
        </p:txBody>
      </p:sp>
      <p:sp>
        <p:nvSpPr>
          <p:cNvPr id="5" name="TextBox 4">
            <a:extLst>
              <a:ext uri="{FF2B5EF4-FFF2-40B4-BE49-F238E27FC236}">
                <a16:creationId xmlns:a16="http://schemas.microsoft.com/office/drawing/2014/main" id="{E356C17E-14FF-624D-85B9-A1D2F4919D52}"/>
              </a:ext>
            </a:extLst>
          </p:cNvPr>
          <p:cNvSpPr txBox="1"/>
          <p:nvPr/>
        </p:nvSpPr>
        <p:spPr>
          <a:xfrm>
            <a:off x="261495" y="5830578"/>
            <a:ext cx="11669009" cy="646329"/>
          </a:xfrm>
          <a:prstGeom prst="rect">
            <a:avLst/>
          </a:prstGeom>
          <a:solidFill>
            <a:schemeClr val="bg1">
              <a:lumMod val="85000"/>
            </a:schemeClr>
          </a:solidFill>
          <a:ln>
            <a:solidFill>
              <a:schemeClr val="bg1">
                <a:lumMod val="85000"/>
              </a:schemeClr>
            </a:solidFill>
          </a:ln>
        </p:spPr>
        <p:txBody>
          <a:bodyPr wrap="square" rtlCol="0">
            <a:spAutoFit/>
          </a:bodyPr>
          <a:lstStyle/>
          <a:p>
            <a:r>
              <a:rPr lang="en-US" dirty="0">
                <a:latin typeface="+mj-lt"/>
              </a:rPr>
              <a:t>There are a ton more interesting statistics to be found, but the truly insightful stories come to light after analyzing the data relationships. Let’s dig deeper together to find the truth behind the numbers</a:t>
            </a:r>
          </a:p>
        </p:txBody>
      </p:sp>
      <p:graphicFrame>
        <p:nvGraphicFramePr>
          <p:cNvPr id="9" name="Diagram 8">
            <a:extLst>
              <a:ext uri="{FF2B5EF4-FFF2-40B4-BE49-F238E27FC236}">
                <a16:creationId xmlns:a16="http://schemas.microsoft.com/office/drawing/2014/main" id="{10388646-6D21-DD4C-B5EA-54BF514E5DF3}"/>
              </a:ext>
            </a:extLst>
          </p:cNvPr>
          <p:cNvGraphicFramePr/>
          <p:nvPr>
            <p:extLst>
              <p:ext uri="{D42A27DB-BD31-4B8C-83A1-F6EECF244321}">
                <p14:modId xmlns:p14="http://schemas.microsoft.com/office/powerpoint/2010/main" val="1385049272"/>
              </p:ext>
            </p:extLst>
          </p:nvPr>
        </p:nvGraphicFramePr>
        <p:xfrm>
          <a:off x="2643545" y="1925010"/>
          <a:ext cx="6992471" cy="41371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extBox 11">
            <a:extLst>
              <a:ext uri="{FF2B5EF4-FFF2-40B4-BE49-F238E27FC236}">
                <a16:creationId xmlns:a16="http://schemas.microsoft.com/office/drawing/2014/main" id="{A32F3671-CA3F-4342-963E-9D7609E1E843}"/>
              </a:ext>
            </a:extLst>
          </p:cNvPr>
          <p:cNvSpPr txBox="1"/>
          <p:nvPr/>
        </p:nvSpPr>
        <p:spPr>
          <a:xfrm>
            <a:off x="3695503" y="1873246"/>
            <a:ext cx="4800994" cy="369332"/>
          </a:xfrm>
          <a:prstGeom prst="rect">
            <a:avLst/>
          </a:prstGeom>
          <a:noFill/>
        </p:spPr>
        <p:txBody>
          <a:bodyPr wrap="none" rtlCol="0">
            <a:spAutoFit/>
          </a:bodyPr>
          <a:lstStyle/>
          <a:p>
            <a:r>
              <a:rPr lang="en-US" dirty="0"/>
              <a:t>Fast facts based on the police shootings data set</a:t>
            </a:r>
          </a:p>
        </p:txBody>
      </p:sp>
      <p:cxnSp>
        <p:nvCxnSpPr>
          <p:cNvPr id="18" name="Straight Connector 17">
            <a:extLst>
              <a:ext uri="{FF2B5EF4-FFF2-40B4-BE49-F238E27FC236}">
                <a16:creationId xmlns:a16="http://schemas.microsoft.com/office/drawing/2014/main" id="{F5D1F36D-D79A-BE40-86D6-75AB6FEBE7C6}"/>
              </a:ext>
            </a:extLst>
          </p:cNvPr>
          <p:cNvCxnSpPr/>
          <p:nvPr/>
        </p:nvCxnSpPr>
        <p:spPr>
          <a:xfrm>
            <a:off x="3396580" y="2334154"/>
            <a:ext cx="548640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190051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2BEBB140-832B-894E-8D31-E95E07FEC9C8}"/>
              </a:ext>
            </a:extLst>
          </p:cNvPr>
          <p:cNvPicPr>
            <a:picLocks noChangeAspect="1"/>
          </p:cNvPicPr>
          <p:nvPr/>
        </p:nvPicPr>
        <p:blipFill>
          <a:blip r:embed="rId3"/>
          <a:stretch>
            <a:fillRect/>
          </a:stretch>
        </p:blipFill>
        <p:spPr>
          <a:xfrm>
            <a:off x="218364" y="805062"/>
            <a:ext cx="8195064" cy="5554781"/>
          </a:xfrm>
          <a:prstGeom prst="rect">
            <a:avLst/>
          </a:prstGeom>
        </p:spPr>
      </p:pic>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Overall police shootings have declined in recent years, but not for all races</a:t>
            </a:r>
          </a:p>
        </p:txBody>
      </p:sp>
      <p:sp>
        <p:nvSpPr>
          <p:cNvPr id="12" name="TextBox 11">
            <a:extLst>
              <a:ext uri="{FF2B5EF4-FFF2-40B4-BE49-F238E27FC236}">
                <a16:creationId xmlns:a16="http://schemas.microsoft.com/office/drawing/2014/main" id="{E345C9BF-91FE-9846-89DC-E992AF94ADFC}"/>
              </a:ext>
            </a:extLst>
          </p:cNvPr>
          <p:cNvSpPr txBox="1"/>
          <p:nvPr/>
        </p:nvSpPr>
        <p:spPr>
          <a:xfrm>
            <a:off x="8864755" y="856614"/>
            <a:ext cx="3108881" cy="5632311"/>
          </a:xfrm>
          <a:prstGeom prst="rect">
            <a:avLst/>
          </a:prstGeom>
          <a:solidFill>
            <a:schemeClr val="bg1">
              <a:lumMod val="85000"/>
            </a:schemeClr>
          </a:solidFill>
        </p:spPr>
        <p:txBody>
          <a:bodyPr wrap="square" rtlCol="0">
            <a:spAutoFit/>
          </a:bodyPr>
          <a:lstStyle/>
          <a:p>
            <a:r>
              <a:rPr lang="en-US" dirty="0">
                <a:latin typeface="+mj-lt"/>
              </a:rPr>
              <a:t>From 2015 Q1 to 2020 Q1, </a:t>
            </a:r>
            <a:r>
              <a:rPr lang="en-US" b="1" dirty="0">
                <a:latin typeface="+mj-lt"/>
              </a:rPr>
              <a:t>police</a:t>
            </a:r>
            <a:r>
              <a:rPr lang="en-US" dirty="0">
                <a:latin typeface="+mj-lt"/>
              </a:rPr>
              <a:t> </a:t>
            </a:r>
            <a:r>
              <a:rPr lang="en-US" b="1" dirty="0">
                <a:latin typeface="+mj-lt"/>
              </a:rPr>
              <a:t>shootings saw an 11% decrease</a:t>
            </a:r>
          </a:p>
          <a:p>
            <a:endParaRPr lang="en-US" dirty="0">
              <a:latin typeface="+mj-lt"/>
            </a:endParaRPr>
          </a:p>
          <a:p>
            <a:r>
              <a:rPr lang="en-US" dirty="0">
                <a:latin typeface="+mj-lt"/>
              </a:rPr>
              <a:t>This hopeful statistic is </a:t>
            </a:r>
            <a:r>
              <a:rPr lang="en-US" b="1" dirty="0">
                <a:latin typeface="+mj-lt"/>
              </a:rPr>
              <a:t>not shared by all races </a:t>
            </a:r>
            <a:r>
              <a:rPr lang="en-US" dirty="0">
                <a:latin typeface="+mj-lt"/>
              </a:rPr>
              <a:t>- shootings of white individuals declined by a notable margin, yet </a:t>
            </a:r>
            <a:r>
              <a:rPr lang="en-US" b="1" dirty="0">
                <a:latin typeface="+mj-lt"/>
              </a:rPr>
              <a:t>the number of shootings of minorities has hardly changed in recent years</a:t>
            </a:r>
          </a:p>
          <a:p>
            <a:endParaRPr lang="en-US" dirty="0">
              <a:latin typeface="+mj-lt"/>
            </a:endParaRPr>
          </a:p>
          <a:p>
            <a:r>
              <a:rPr lang="en-US" dirty="0">
                <a:latin typeface="+mj-lt"/>
              </a:rPr>
              <a:t>In the past two years, the moving average of the </a:t>
            </a:r>
            <a:r>
              <a:rPr lang="en-US" b="1" dirty="0">
                <a:latin typeface="+mj-lt"/>
              </a:rPr>
              <a:t>number of shootings has even increased slightly for black individuals</a:t>
            </a:r>
          </a:p>
          <a:p>
            <a:endParaRPr lang="en-US" b="1" dirty="0">
              <a:latin typeface="+mj-lt"/>
            </a:endParaRPr>
          </a:p>
          <a:p>
            <a:r>
              <a:rPr lang="en-US" dirty="0">
                <a:latin typeface="+mj-lt"/>
              </a:rPr>
              <a:t>Asian, Native, and Other races make up </a:t>
            </a:r>
            <a:r>
              <a:rPr lang="en-US" b="1" dirty="0">
                <a:latin typeface="+mj-lt"/>
              </a:rPr>
              <a:t>very few </a:t>
            </a:r>
            <a:r>
              <a:rPr lang="en-US" dirty="0">
                <a:latin typeface="+mj-lt"/>
              </a:rPr>
              <a:t>of the total shootings</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2361544" cy="253916"/>
          </a:xfrm>
          <a:prstGeom prst="rect">
            <a:avLst/>
          </a:prstGeom>
          <a:noFill/>
        </p:spPr>
        <p:txBody>
          <a:bodyPr wrap="none" rtlCol="0">
            <a:spAutoFit/>
          </a:bodyPr>
          <a:lstStyle/>
          <a:p>
            <a:r>
              <a:rPr lang="en-AE" sz="1050" dirty="0">
                <a:solidFill>
                  <a:schemeClr val="bg2">
                    <a:lumMod val="50000"/>
                  </a:schemeClr>
                </a:solidFill>
              </a:rPr>
              <a:t>Source</a:t>
            </a:r>
            <a:r>
              <a:rPr lang="en-AE" sz="1050">
                <a:solidFill>
                  <a:schemeClr val="bg2">
                    <a:lumMod val="50000"/>
                  </a:schemeClr>
                </a:solidFill>
              </a:rPr>
              <a:t>: </a:t>
            </a:r>
            <a:r>
              <a:rPr lang="en-US" sz="1050" dirty="0">
                <a:solidFill>
                  <a:schemeClr val="bg2">
                    <a:lumMod val="50000"/>
                  </a:schemeClr>
                </a:solidFill>
              </a:rPr>
              <a:t>US Shootings Story</a:t>
            </a:r>
            <a:r>
              <a:rPr lang="en-AE" sz="1050">
                <a:solidFill>
                  <a:schemeClr val="bg2">
                    <a:lumMod val="50000"/>
                  </a:schemeClr>
                </a:solidFill>
              </a:rPr>
              <a:t>, “</a:t>
            </a:r>
            <a:r>
              <a:rPr lang="en-US" sz="1050" dirty="0">
                <a:solidFill>
                  <a:schemeClr val="bg2">
                    <a:lumMod val="50000"/>
                  </a:schemeClr>
                </a:solidFill>
              </a:rPr>
              <a:t>shootings”</a:t>
            </a:r>
            <a:endParaRPr lang="en-AE" sz="1050" dirty="0">
              <a:solidFill>
                <a:schemeClr val="bg2">
                  <a:lumMod val="50000"/>
                </a:schemeClr>
              </a:solidFill>
            </a:endParaRP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E2B5003-BD72-A443-99BD-7A2982B3E120}"/>
              </a:ext>
            </a:extLst>
          </p:cNvPr>
          <p:cNvSpPr/>
          <p:nvPr/>
        </p:nvSpPr>
        <p:spPr>
          <a:xfrm>
            <a:off x="5371130" y="856614"/>
            <a:ext cx="6602506" cy="56838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858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Unarmed minority individuals are being disproportionately killed</a:t>
            </a:r>
          </a:p>
        </p:txBody>
      </p:sp>
      <p:sp>
        <p:nvSpPr>
          <p:cNvPr id="12" name="TextBox 11">
            <a:extLst>
              <a:ext uri="{FF2B5EF4-FFF2-40B4-BE49-F238E27FC236}">
                <a16:creationId xmlns:a16="http://schemas.microsoft.com/office/drawing/2014/main" id="{E345C9BF-91FE-9846-89DC-E992AF94ADFC}"/>
              </a:ext>
            </a:extLst>
          </p:cNvPr>
          <p:cNvSpPr txBox="1"/>
          <p:nvPr/>
        </p:nvSpPr>
        <p:spPr>
          <a:xfrm>
            <a:off x="194440" y="922819"/>
            <a:ext cx="5499264" cy="3163403"/>
          </a:xfrm>
          <a:prstGeom prst="rect">
            <a:avLst/>
          </a:prstGeom>
          <a:solidFill>
            <a:schemeClr val="bg1">
              <a:lumMod val="85000"/>
            </a:schemeClr>
          </a:solidFill>
        </p:spPr>
        <p:txBody>
          <a:bodyPr wrap="square" rtlCol="0">
            <a:spAutoFit/>
          </a:bodyPr>
          <a:lstStyle/>
          <a:p>
            <a:r>
              <a:rPr lang="en-US" dirty="0">
                <a:latin typeface="+mj-lt"/>
              </a:rPr>
              <a:t>Minority races are being </a:t>
            </a:r>
            <a:r>
              <a:rPr lang="en-US" b="1" dirty="0">
                <a:latin typeface="+mj-lt"/>
              </a:rPr>
              <a:t>killed while unarmed at a disproportionate rate</a:t>
            </a:r>
            <a:r>
              <a:rPr lang="en-US" dirty="0">
                <a:latin typeface="+mj-lt"/>
              </a:rPr>
              <a:t> – certainly a concerning statistic</a:t>
            </a:r>
          </a:p>
          <a:p>
            <a:endParaRPr lang="en-US" dirty="0">
              <a:latin typeface="+mj-lt"/>
            </a:endParaRPr>
          </a:p>
          <a:p>
            <a:r>
              <a:rPr lang="en-US" dirty="0">
                <a:latin typeface="+mj-lt"/>
              </a:rPr>
              <a:t>In this data set, minorities make up a little </a:t>
            </a:r>
            <a:r>
              <a:rPr lang="en-US" b="1" dirty="0">
                <a:latin typeface="+mj-lt"/>
              </a:rPr>
              <a:t>less than 50% of victims</a:t>
            </a:r>
            <a:r>
              <a:rPr lang="en-US" dirty="0">
                <a:latin typeface="+mj-lt"/>
              </a:rPr>
              <a:t>, yet </a:t>
            </a:r>
            <a:r>
              <a:rPr lang="en-US" b="1" dirty="0">
                <a:latin typeface="+mj-lt"/>
              </a:rPr>
              <a:t>58% of unarmed victims are minorities</a:t>
            </a:r>
          </a:p>
          <a:p>
            <a:endParaRPr lang="en-US" dirty="0">
              <a:latin typeface="+mj-lt"/>
            </a:endParaRPr>
          </a:p>
          <a:p>
            <a:r>
              <a:rPr lang="en-US" dirty="0">
                <a:latin typeface="+mj-lt"/>
              </a:rPr>
              <a:t>On the flip side, only </a:t>
            </a:r>
            <a:r>
              <a:rPr lang="en-US" b="1" dirty="0">
                <a:latin typeface="+mj-lt"/>
              </a:rPr>
              <a:t>47% of victims with a gun were minorities</a:t>
            </a:r>
          </a:p>
          <a:p>
            <a:endParaRPr lang="en-US" dirty="0">
              <a:latin typeface="+mj-lt"/>
            </a:endParaRPr>
          </a:p>
          <a:p>
            <a:r>
              <a:rPr lang="en-US" dirty="0">
                <a:latin typeface="+mj-lt"/>
              </a:rPr>
              <a:t>These numbers suggest </a:t>
            </a:r>
            <a:r>
              <a:rPr lang="en-US" b="1" dirty="0">
                <a:latin typeface="+mj-lt"/>
              </a:rPr>
              <a:t>minorities are more likely to be killed by police </a:t>
            </a:r>
            <a:r>
              <a:rPr lang="en-US" dirty="0">
                <a:latin typeface="+mj-lt"/>
              </a:rPr>
              <a:t>even if they pose less of a threat</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2361544" cy="253916"/>
          </a:xfrm>
          <a:prstGeom prst="rect">
            <a:avLst/>
          </a:prstGeom>
          <a:noFill/>
        </p:spPr>
        <p:txBody>
          <a:bodyPr wrap="none" rtlCol="0">
            <a:spAutoFit/>
          </a:bodyPr>
          <a:lstStyle/>
          <a:p>
            <a:r>
              <a:rPr lang="en-AE" sz="1050" dirty="0">
                <a:solidFill>
                  <a:schemeClr val="bg2">
                    <a:lumMod val="50000"/>
                  </a:schemeClr>
                </a:solidFill>
              </a:rPr>
              <a:t>Source</a:t>
            </a:r>
            <a:r>
              <a:rPr lang="en-AE" sz="1050">
                <a:solidFill>
                  <a:schemeClr val="bg2">
                    <a:lumMod val="50000"/>
                  </a:schemeClr>
                </a:solidFill>
              </a:rPr>
              <a:t>: </a:t>
            </a:r>
            <a:r>
              <a:rPr lang="en-US" sz="1050" dirty="0">
                <a:solidFill>
                  <a:schemeClr val="bg2">
                    <a:lumMod val="50000"/>
                  </a:schemeClr>
                </a:solidFill>
              </a:rPr>
              <a:t>US Shootings Story</a:t>
            </a:r>
            <a:r>
              <a:rPr lang="en-AE" sz="1050">
                <a:solidFill>
                  <a:schemeClr val="bg2">
                    <a:lumMod val="50000"/>
                  </a:schemeClr>
                </a:solidFill>
              </a:rPr>
              <a:t>, “</a:t>
            </a:r>
            <a:r>
              <a:rPr lang="en-US" sz="1050" dirty="0">
                <a:solidFill>
                  <a:schemeClr val="bg2">
                    <a:lumMod val="50000"/>
                  </a:schemeClr>
                </a:solidFill>
              </a:rPr>
              <a:t>shootings”</a:t>
            </a:r>
            <a:endParaRPr lang="en-AE" sz="1050" dirty="0">
              <a:solidFill>
                <a:schemeClr val="bg2">
                  <a:lumMod val="50000"/>
                </a:schemeClr>
              </a:solidFill>
            </a:endParaRP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pic>
        <p:nvPicPr>
          <p:cNvPr id="3" name="Picture 2" descr="Chart, bar chart&#10;&#10;Description automatically generated">
            <a:extLst>
              <a:ext uri="{FF2B5EF4-FFF2-40B4-BE49-F238E27FC236}">
                <a16:creationId xmlns:a16="http://schemas.microsoft.com/office/drawing/2014/main" id="{95DF06BC-1D90-C841-9571-1AAABF3A929E}"/>
              </a:ext>
            </a:extLst>
          </p:cNvPr>
          <p:cNvPicPr>
            <a:picLocks noChangeAspect="1"/>
          </p:cNvPicPr>
          <p:nvPr/>
        </p:nvPicPr>
        <p:blipFill>
          <a:blip r:embed="rId3"/>
          <a:stretch>
            <a:fillRect/>
          </a:stretch>
        </p:blipFill>
        <p:spPr>
          <a:xfrm>
            <a:off x="6028944" y="726929"/>
            <a:ext cx="5962649" cy="5840129"/>
          </a:xfrm>
          <a:prstGeom prst="rect">
            <a:avLst/>
          </a:prstGeom>
        </p:spPr>
      </p:pic>
      <p:pic>
        <p:nvPicPr>
          <p:cNvPr id="13" name="Picture 12" descr="Chart, bar chart&#10;&#10;Description automatically generated">
            <a:extLst>
              <a:ext uri="{FF2B5EF4-FFF2-40B4-BE49-F238E27FC236}">
                <a16:creationId xmlns:a16="http://schemas.microsoft.com/office/drawing/2014/main" id="{160D31C0-B145-A148-AC38-FF4DC96A4BB5}"/>
              </a:ext>
            </a:extLst>
          </p:cNvPr>
          <p:cNvPicPr>
            <a:picLocks noChangeAspect="1"/>
          </p:cNvPicPr>
          <p:nvPr/>
        </p:nvPicPr>
        <p:blipFill>
          <a:blip r:embed="rId4"/>
          <a:stretch>
            <a:fillRect/>
          </a:stretch>
        </p:blipFill>
        <p:spPr>
          <a:xfrm>
            <a:off x="360779" y="4099665"/>
            <a:ext cx="5166585" cy="2418961"/>
          </a:xfrm>
          <a:prstGeom prst="rect">
            <a:avLst/>
          </a:prstGeom>
        </p:spPr>
      </p:pic>
    </p:spTree>
    <p:extLst>
      <p:ext uri="{BB962C8B-B14F-4D97-AF65-F5344CB8AC3E}">
        <p14:creationId xmlns:p14="http://schemas.microsoft.com/office/powerpoint/2010/main" val="1204903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Unsurprisingly, physically threatening individuals are most likely to be killed</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2361544" cy="253916"/>
          </a:xfrm>
          <a:prstGeom prst="rect">
            <a:avLst/>
          </a:prstGeom>
          <a:noFill/>
        </p:spPr>
        <p:txBody>
          <a:bodyPr wrap="none" rtlCol="0">
            <a:spAutoFit/>
          </a:bodyPr>
          <a:lstStyle/>
          <a:p>
            <a:r>
              <a:rPr lang="en-AE" sz="1050" dirty="0">
                <a:solidFill>
                  <a:schemeClr val="bg2">
                    <a:lumMod val="50000"/>
                  </a:schemeClr>
                </a:solidFill>
              </a:rPr>
              <a:t>Source</a:t>
            </a:r>
            <a:r>
              <a:rPr lang="en-AE" sz="1050">
                <a:solidFill>
                  <a:schemeClr val="bg2">
                    <a:lumMod val="50000"/>
                  </a:schemeClr>
                </a:solidFill>
              </a:rPr>
              <a:t>: </a:t>
            </a:r>
            <a:r>
              <a:rPr lang="en-US" sz="1050" dirty="0">
                <a:solidFill>
                  <a:schemeClr val="bg2">
                    <a:lumMod val="50000"/>
                  </a:schemeClr>
                </a:solidFill>
              </a:rPr>
              <a:t>US Shootings Story</a:t>
            </a:r>
            <a:r>
              <a:rPr lang="en-AE" sz="1050">
                <a:solidFill>
                  <a:schemeClr val="bg2">
                    <a:lumMod val="50000"/>
                  </a:schemeClr>
                </a:solidFill>
              </a:rPr>
              <a:t>, “</a:t>
            </a:r>
            <a:r>
              <a:rPr lang="en-US" sz="1050" dirty="0">
                <a:solidFill>
                  <a:schemeClr val="bg2">
                    <a:lumMod val="50000"/>
                  </a:schemeClr>
                </a:solidFill>
              </a:rPr>
              <a:t>shootings”</a:t>
            </a:r>
            <a:endParaRPr lang="en-AE" sz="1050" dirty="0">
              <a:solidFill>
                <a:schemeClr val="bg2">
                  <a:lumMod val="50000"/>
                </a:schemeClr>
              </a:solidFill>
            </a:endParaRP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pic>
        <p:nvPicPr>
          <p:cNvPr id="4" name="Picture 3" descr="Chart, histogram&#10;&#10;Description automatically generated">
            <a:extLst>
              <a:ext uri="{FF2B5EF4-FFF2-40B4-BE49-F238E27FC236}">
                <a16:creationId xmlns:a16="http://schemas.microsoft.com/office/drawing/2014/main" id="{2163ACA3-4C11-F14A-8E8A-19D2626F655E}"/>
              </a:ext>
            </a:extLst>
          </p:cNvPr>
          <p:cNvPicPr>
            <a:picLocks noChangeAspect="1"/>
          </p:cNvPicPr>
          <p:nvPr/>
        </p:nvPicPr>
        <p:blipFill>
          <a:blip r:embed="rId3"/>
          <a:stretch>
            <a:fillRect/>
          </a:stretch>
        </p:blipFill>
        <p:spPr>
          <a:xfrm>
            <a:off x="194440" y="805061"/>
            <a:ext cx="8381272" cy="5683851"/>
          </a:xfrm>
          <a:prstGeom prst="rect">
            <a:avLst/>
          </a:prstGeom>
        </p:spPr>
      </p:pic>
      <p:pic>
        <p:nvPicPr>
          <p:cNvPr id="11" name="Picture 10" descr="Chart, histogram&#10;&#10;Description automatically generated">
            <a:extLst>
              <a:ext uri="{FF2B5EF4-FFF2-40B4-BE49-F238E27FC236}">
                <a16:creationId xmlns:a16="http://schemas.microsoft.com/office/drawing/2014/main" id="{28D0C762-06D3-E041-88E5-F00A3480B174}"/>
              </a:ext>
            </a:extLst>
          </p:cNvPr>
          <p:cNvPicPr>
            <a:picLocks noChangeAspect="1"/>
          </p:cNvPicPr>
          <p:nvPr/>
        </p:nvPicPr>
        <p:blipFill>
          <a:blip r:embed="rId4"/>
          <a:stretch>
            <a:fillRect/>
          </a:stretch>
        </p:blipFill>
        <p:spPr>
          <a:xfrm>
            <a:off x="194440" y="819861"/>
            <a:ext cx="8379980" cy="5669280"/>
          </a:xfrm>
          <a:prstGeom prst="rect">
            <a:avLst/>
          </a:prstGeom>
        </p:spPr>
      </p:pic>
      <p:pic>
        <p:nvPicPr>
          <p:cNvPr id="8" name="Picture 7" descr="Chart&#10;&#10;Description automatically generated">
            <a:extLst>
              <a:ext uri="{FF2B5EF4-FFF2-40B4-BE49-F238E27FC236}">
                <a16:creationId xmlns:a16="http://schemas.microsoft.com/office/drawing/2014/main" id="{1910AC02-9F47-B842-8F45-7F9B5E1538E7}"/>
              </a:ext>
            </a:extLst>
          </p:cNvPr>
          <p:cNvPicPr>
            <a:picLocks noChangeAspect="1"/>
          </p:cNvPicPr>
          <p:nvPr/>
        </p:nvPicPr>
        <p:blipFill>
          <a:blip r:embed="rId5"/>
          <a:stretch>
            <a:fillRect/>
          </a:stretch>
        </p:blipFill>
        <p:spPr>
          <a:xfrm>
            <a:off x="4499012" y="2014538"/>
            <a:ext cx="1866900" cy="685800"/>
          </a:xfrm>
          <a:prstGeom prst="rect">
            <a:avLst/>
          </a:prstGeom>
        </p:spPr>
      </p:pic>
      <p:sp>
        <p:nvSpPr>
          <p:cNvPr id="16" name="TextBox 15">
            <a:extLst>
              <a:ext uri="{FF2B5EF4-FFF2-40B4-BE49-F238E27FC236}">
                <a16:creationId xmlns:a16="http://schemas.microsoft.com/office/drawing/2014/main" id="{547330D2-F6EF-C642-B0D5-34108909A33D}"/>
              </a:ext>
            </a:extLst>
          </p:cNvPr>
          <p:cNvSpPr txBox="1"/>
          <p:nvPr/>
        </p:nvSpPr>
        <p:spPr>
          <a:xfrm>
            <a:off x="8794376" y="838782"/>
            <a:ext cx="3203184" cy="5650121"/>
          </a:xfrm>
          <a:prstGeom prst="rect">
            <a:avLst/>
          </a:prstGeom>
          <a:solidFill>
            <a:schemeClr val="bg1">
              <a:lumMod val="85000"/>
            </a:schemeClr>
          </a:solidFill>
        </p:spPr>
        <p:txBody>
          <a:bodyPr wrap="square" rtlCol="0">
            <a:spAutoFit/>
          </a:bodyPr>
          <a:lstStyle/>
          <a:p>
            <a:r>
              <a:rPr lang="en-US" dirty="0">
                <a:latin typeface="+mj-lt"/>
              </a:rPr>
              <a:t>The </a:t>
            </a:r>
            <a:r>
              <a:rPr lang="en-US" b="1" dirty="0">
                <a:latin typeface="+mj-lt"/>
              </a:rPr>
              <a:t>clearest</a:t>
            </a:r>
            <a:r>
              <a:rPr lang="en-US" dirty="0">
                <a:latin typeface="+mj-lt"/>
              </a:rPr>
              <a:t> connection seems to be between a </a:t>
            </a:r>
            <a:r>
              <a:rPr lang="en-US" b="1" dirty="0">
                <a:latin typeface="+mj-lt"/>
              </a:rPr>
              <a:t>victim’s physical threat </a:t>
            </a:r>
            <a:r>
              <a:rPr lang="en-US" dirty="0">
                <a:latin typeface="+mj-lt"/>
              </a:rPr>
              <a:t>to a police officer and their </a:t>
            </a:r>
            <a:r>
              <a:rPr lang="en-US" b="1" dirty="0">
                <a:latin typeface="+mj-lt"/>
              </a:rPr>
              <a:t>likelihood to be killed</a:t>
            </a:r>
          </a:p>
          <a:p>
            <a:endParaRPr lang="en-US" dirty="0">
              <a:latin typeface="+mj-lt"/>
            </a:endParaRPr>
          </a:p>
          <a:p>
            <a:r>
              <a:rPr lang="en-US" dirty="0">
                <a:latin typeface="+mj-lt"/>
              </a:rPr>
              <a:t>Young adults to middle aged men comprise by far the greatest portion of shooting victims – </a:t>
            </a:r>
            <a:r>
              <a:rPr lang="en-US" b="1" dirty="0">
                <a:latin typeface="+mj-lt"/>
              </a:rPr>
              <a:t>nearly 50% of victims were men between ages 25 and 40</a:t>
            </a:r>
          </a:p>
          <a:p>
            <a:endParaRPr lang="en-US" dirty="0">
              <a:latin typeface="+mj-lt"/>
            </a:endParaRPr>
          </a:p>
          <a:p>
            <a:r>
              <a:rPr lang="en-US" b="1" dirty="0">
                <a:latin typeface="+mj-lt"/>
              </a:rPr>
              <a:t>65% of shootings had a threat level of “attack” </a:t>
            </a:r>
            <a:r>
              <a:rPr lang="en-US" dirty="0">
                <a:latin typeface="+mj-lt"/>
              </a:rPr>
              <a:t>with the other 35% being either “other” or “undetermined”</a:t>
            </a:r>
          </a:p>
          <a:p>
            <a:endParaRPr lang="en-US" dirty="0">
              <a:latin typeface="+mj-lt"/>
            </a:endParaRPr>
          </a:p>
          <a:p>
            <a:r>
              <a:rPr lang="en-US" dirty="0">
                <a:latin typeface="+mj-lt"/>
              </a:rPr>
              <a:t>The self defense aspect of police shootings is </a:t>
            </a:r>
            <a:r>
              <a:rPr lang="en-US" b="1" dirty="0">
                <a:latin typeface="+mj-lt"/>
              </a:rPr>
              <a:t>rarely addressed in today’s media</a:t>
            </a:r>
          </a:p>
        </p:txBody>
      </p:sp>
      <p:sp>
        <p:nvSpPr>
          <p:cNvPr id="13" name="TextBox 12">
            <a:extLst>
              <a:ext uri="{FF2B5EF4-FFF2-40B4-BE49-F238E27FC236}">
                <a16:creationId xmlns:a16="http://schemas.microsoft.com/office/drawing/2014/main" id="{3F68B99D-3299-1F46-924E-55AB90410AED}"/>
              </a:ext>
            </a:extLst>
          </p:cNvPr>
          <p:cNvSpPr txBox="1"/>
          <p:nvPr/>
        </p:nvSpPr>
        <p:spPr>
          <a:xfrm>
            <a:off x="4442983" y="1469003"/>
            <a:ext cx="2380129" cy="584775"/>
          </a:xfrm>
          <a:prstGeom prst="rect">
            <a:avLst/>
          </a:prstGeom>
          <a:noFill/>
        </p:spPr>
        <p:txBody>
          <a:bodyPr wrap="square" rtlCol="0">
            <a:spAutoFit/>
          </a:bodyPr>
          <a:lstStyle/>
          <a:p>
            <a:r>
              <a:rPr lang="en-US" sz="1600" dirty="0">
                <a:solidFill>
                  <a:schemeClr val="bg1">
                    <a:lumMod val="50000"/>
                  </a:schemeClr>
                </a:solidFill>
                <a:latin typeface="+mj-lt"/>
              </a:rPr>
              <a:t>Percent of Total Shootings by Gender</a:t>
            </a:r>
          </a:p>
        </p:txBody>
      </p:sp>
    </p:spTree>
    <p:extLst>
      <p:ext uri="{BB962C8B-B14F-4D97-AF65-F5344CB8AC3E}">
        <p14:creationId xmlns:p14="http://schemas.microsoft.com/office/powerpoint/2010/main" val="4280771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2CEA614C-EC94-DE4D-9D61-8EE2F7CEFCA5}"/>
              </a:ext>
            </a:extLst>
          </p:cNvPr>
          <p:cNvCxnSpPr>
            <a:cxnSpLocks/>
          </p:cNvCxnSpPr>
          <p:nvPr/>
        </p:nvCxnSpPr>
        <p:spPr>
          <a:xfrm>
            <a:off x="0" y="713486"/>
            <a:ext cx="1219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DF4A07-D434-5545-977B-722ACB3696A0}"/>
              </a:ext>
            </a:extLst>
          </p:cNvPr>
          <p:cNvSpPr txBox="1"/>
          <p:nvPr/>
        </p:nvSpPr>
        <p:spPr>
          <a:xfrm>
            <a:off x="0" y="67913"/>
            <a:ext cx="12192000" cy="553998"/>
          </a:xfrm>
          <a:prstGeom prst="rect">
            <a:avLst/>
          </a:prstGeom>
          <a:noFill/>
        </p:spPr>
        <p:txBody>
          <a:bodyPr wrap="square" rtlCol="0">
            <a:spAutoFit/>
          </a:bodyPr>
          <a:lstStyle/>
          <a:p>
            <a:pPr algn="ctr"/>
            <a:r>
              <a:rPr lang="en-US" sz="3000" dirty="0">
                <a:latin typeface="+mj-lt"/>
              </a:rPr>
              <a:t>Hopeful avenues and next steps for addressing the rise in police shootings</a:t>
            </a:r>
          </a:p>
        </p:txBody>
      </p:sp>
      <p:sp>
        <p:nvSpPr>
          <p:cNvPr id="14" name="TextBox 13">
            <a:extLst>
              <a:ext uri="{FF2B5EF4-FFF2-40B4-BE49-F238E27FC236}">
                <a16:creationId xmlns:a16="http://schemas.microsoft.com/office/drawing/2014/main" id="{E4440D39-E4EF-2F42-8F44-FE575E475ECD}"/>
              </a:ext>
            </a:extLst>
          </p:cNvPr>
          <p:cNvSpPr txBox="1"/>
          <p:nvPr/>
        </p:nvSpPr>
        <p:spPr>
          <a:xfrm>
            <a:off x="194440" y="6596390"/>
            <a:ext cx="3805850" cy="253916"/>
          </a:xfrm>
          <a:prstGeom prst="rect">
            <a:avLst/>
          </a:prstGeom>
          <a:noFill/>
        </p:spPr>
        <p:txBody>
          <a:bodyPr wrap="none" rtlCol="0">
            <a:spAutoFit/>
          </a:bodyPr>
          <a:lstStyle/>
          <a:p>
            <a:r>
              <a:rPr lang="en-AE" sz="1050" dirty="0">
                <a:solidFill>
                  <a:schemeClr val="bg2">
                    <a:lumMod val="50000"/>
                  </a:schemeClr>
                </a:solidFill>
              </a:rPr>
              <a:t>Source</a:t>
            </a:r>
            <a:r>
              <a:rPr lang="en-AE" sz="1050">
                <a:solidFill>
                  <a:schemeClr val="bg2">
                    <a:lumMod val="50000"/>
                  </a:schemeClr>
                </a:solidFill>
              </a:rPr>
              <a:t>: </a:t>
            </a:r>
            <a:r>
              <a:rPr lang="en-US" sz="1050" dirty="0">
                <a:solidFill>
                  <a:schemeClr val="bg2">
                    <a:lumMod val="50000"/>
                  </a:schemeClr>
                </a:solidFill>
              </a:rPr>
              <a:t>US Shootings Story</a:t>
            </a:r>
            <a:r>
              <a:rPr lang="en-AE" sz="1050">
                <a:solidFill>
                  <a:schemeClr val="bg2">
                    <a:lumMod val="50000"/>
                  </a:schemeClr>
                </a:solidFill>
              </a:rPr>
              <a:t>, “</a:t>
            </a:r>
            <a:r>
              <a:rPr lang="en-US" sz="1050" dirty="0">
                <a:solidFill>
                  <a:schemeClr val="bg2">
                    <a:lumMod val="50000"/>
                  </a:schemeClr>
                </a:solidFill>
              </a:rPr>
              <a:t>shootings”,  Government Technology</a:t>
            </a:r>
            <a:endParaRPr lang="en-AE" sz="1050" dirty="0">
              <a:solidFill>
                <a:schemeClr val="bg2">
                  <a:lumMod val="50000"/>
                </a:schemeClr>
              </a:solidFill>
            </a:endParaRPr>
          </a:p>
        </p:txBody>
      </p:sp>
      <p:cxnSp>
        <p:nvCxnSpPr>
          <p:cNvPr id="15" name="Straight Connector 14">
            <a:extLst>
              <a:ext uri="{FF2B5EF4-FFF2-40B4-BE49-F238E27FC236}">
                <a16:creationId xmlns:a16="http://schemas.microsoft.com/office/drawing/2014/main" id="{C5E438F8-7D3E-B54E-B8A3-4B3852CEEE3A}"/>
              </a:ext>
            </a:extLst>
          </p:cNvPr>
          <p:cNvCxnSpPr>
            <a:cxnSpLocks/>
          </p:cNvCxnSpPr>
          <p:nvPr/>
        </p:nvCxnSpPr>
        <p:spPr>
          <a:xfrm>
            <a:off x="194440" y="6580501"/>
            <a:ext cx="11669009"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EBE23E3-B0E8-9343-B77A-287CD090A971}"/>
              </a:ext>
            </a:extLst>
          </p:cNvPr>
          <p:cNvSpPr txBox="1"/>
          <p:nvPr/>
        </p:nvSpPr>
        <p:spPr>
          <a:xfrm>
            <a:off x="449935" y="900629"/>
            <a:ext cx="3866572" cy="5588283"/>
          </a:xfrm>
          <a:prstGeom prst="rect">
            <a:avLst/>
          </a:prstGeom>
          <a:solidFill>
            <a:schemeClr val="bg1">
              <a:lumMod val="85000"/>
            </a:schemeClr>
          </a:solidFill>
        </p:spPr>
        <p:txBody>
          <a:bodyPr wrap="square" rtlCol="0">
            <a:spAutoFit/>
          </a:bodyPr>
          <a:lstStyle/>
          <a:p>
            <a:r>
              <a:rPr lang="en-US" b="1" dirty="0">
                <a:latin typeface="+mj-lt"/>
              </a:rPr>
              <a:t>Almost 90% of shootings do not have body cam footage</a:t>
            </a:r>
            <a:r>
              <a:rPr lang="en-US" dirty="0">
                <a:latin typeface="+mj-lt"/>
              </a:rPr>
              <a:t>, yet </a:t>
            </a:r>
            <a:r>
              <a:rPr lang="en-US" b="1" dirty="0">
                <a:latin typeface="+mj-lt"/>
              </a:rPr>
              <a:t>roughly half </a:t>
            </a:r>
            <a:r>
              <a:rPr lang="en-US" dirty="0">
                <a:latin typeface="+mj-lt"/>
              </a:rPr>
              <a:t>of police departments use body cameras </a:t>
            </a:r>
          </a:p>
          <a:p>
            <a:endParaRPr lang="en-US" dirty="0">
              <a:latin typeface="+mj-lt"/>
            </a:endParaRPr>
          </a:p>
          <a:p>
            <a:r>
              <a:rPr lang="en-US" dirty="0">
                <a:latin typeface="+mj-lt"/>
              </a:rPr>
              <a:t>Though not a perfect relationship, in recent years it appears that </a:t>
            </a:r>
            <a:r>
              <a:rPr lang="en-US" b="1" dirty="0">
                <a:latin typeface="+mj-lt"/>
              </a:rPr>
              <a:t>states with greater body camera usage have less unarmed shootings</a:t>
            </a:r>
          </a:p>
          <a:p>
            <a:endParaRPr lang="en-US" dirty="0">
              <a:latin typeface="+mj-lt"/>
            </a:endParaRPr>
          </a:p>
          <a:p>
            <a:r>
              <a:rPr lang="en-US" dirty="0">
                <a:latin typeface="+mj-lt"/>
              </a:rPr>
              <a:t>This presents a concrete avenue for forward progress – </a:t>
            </a:r>
            <a:r>
              <a:rPr lang="en-US" b="1" dirty="0">
                <a:latin typeface="+mj-lt"/>
              </a:rPr>
              <a:t>increasing the usage of body cameras </a:t>
            </a:r>
            <a:r>
              <a:rPr lang="en-US" dirty="0">
                <a:latin typeface="+mj-lt"/>
              </a:rPr>
              <a:t>could </a:t>
            </a:r>
            <a:r>
              <a:rPr lang="en-US" b="1" dirty="0">
                <a:latin typeface="+mj-lt"/>
              </a:rPr>
              <a:t>lower the number of unarmed shootings</a:t>
            </a:r>
            <a:r>
              <a:rPr lang="en-US" dirty="0">
                <a:latin typeface="+mj-lt"/>
              </a:rPr>
              <a:t>, thereby </a:t>
            </a:r>
            <a:r>
              <a:rPr lang="en-US" b="1" dirty="0">
                <a:latin typeface="+mj-lt"/>
              </a:rPr>
              <a:t>lowering the number of minority shootings</a:t>
            </a:r>
          </a:p>
          <a:p>
            <a:endParaRPr lang="en-US" dirty="0">
              <a:latin typeface="+mj-lt"/>
            </a:endParaRPr>
          </a:p>
          <a:p>
            <a:r>
              <a:rPr lang="en-US" dirty="0">
                <a:latin typeface="+mj-lt"/>
              </a:rPr>
              <a:t>Body cameras provide </a:t>
            </a:r>
            <a:r>
              <a:rPr lang="en-US" b="1" dirty="0">
                <a:latin typeface="+mj-lt"/>
              </a:rPr>
              <a:t>accountability</a:t>
            </a:r>
            <a:r>
              <a:rPr lang="en-US" dirty="0">
                <a:latin typeface="+mj-lt"/>
              </a:rPr>
              <a:t> and the </a:t>
            </a:r>
            <a:r>
              <a:rPr lang="en-US" b="1" dirty="0">
                <a:latin typeface="+mj-lt"/>
              </a:rPr>
              <a:t>opportunity for the public to see </a:t>
            </a:r>
            <a:r>
              <a:rPr lang="en-US" dirty="0">
                <a:latin typeface="+mj-lt"/>
              </a:rPr>
              <a:t>the circumstances that led to an officer’s decision to shoot</a:t>
            </a:r>
          </a:p>
        </p:txBody>
      </p:sp>
      <p:pic>
        <p:nvPicPr>
          <p:cNvPr id="18" name="Picture 17" descr="Map&#10;&#10;Description automatically generated">
            <a:extLst>
              <a:ext uri="{FF2B5EF4-FFF2-40B4-BE49-F238E27FC236}">
                <a16:creationId xmlns:a16="http://schemas.microsoft.com/office/drawing/2014/main" id="{4FD3D52E-7F7A-F548-B3CB-456398EB9B7A}"/>
              </a:ext>
            </a:extLst>
          </p:cNvPr>
          <p:cNvPicPr>
            <a:picLocks noChangeAspect="1"/>
          </p:cNvPicPr>
          <p:nvPr/>
        </p:nvPicPr>
        <p:blipFill>
          <a:blip r:embed="rId3"/>
          <a:stretch>
            <a:fillRect/>
          </a:stretch>
        </p:blipFill>
        <p:spPr>
          <a:xfrm>
            <a:off x="4522990" y="784512"/>
            <a:ext cx="7219075" cy="5724963"/>
          </a:xfrm>
          <a:prstGeom prst="rect">
            <a:avLst/>
          </a:prstGeom>
        </p:spPr>
      </p:pic>
    </p:spTree>
    <p:extLst>
      <p:ext uri="{BB962C8B-B14F-4D97-AF65-F5344CB8AC3E}">
        <p14:creationId xmlns:p14="http://schemas.microsoft.com/office/powerpoint/2010/main" val="2924646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1267</Words>
  <Application>Microsoft Macintosh PowerPoint</Application>
  <PresentationFormat>Widescreen</PresentationFormat>
  <Paragraphs>79</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Murray</dc:creator>
  <cp:lastModifiedBy>William Murray</cp:lastModifiedBy>
  <cp:revision>26</cp:revision>
  <dcterms:created xsi:type="dcterms:W3CDTF">2021-05-16T18:53:29Z</dcterms:created>
  <dcterms:modified xsi:type="dcterms:W3CDTF">2021-05-17T23:21:27Z</dcterms:modified>
</cp:coreProperties>
</file>

<file path=docProps/thumbnail.jpeg>
</file>